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530" r:id="rId2"/>
    <p:sldId id="492" r:id="rId3"/>
    <p:sldId id="494" r:id="rId4"/>
    <p:sldId id="495" r:id="rId5"/>
    <p:sldId id="496" r:id="rId6"/>
    <p:sldId id="493" r:id="rId7"/>
    <p:sldId id="506" r:id="rId8"/>
    <p:sldId id="497" r:id="rId9"/>
    <p:sldId id="504" r:id="rId10"/>
    <p:sldId id="499" r:id="rId11"/>
    <p:sldId id="500" r:id="rId12"/>
    <p:sldId id="502" r:id="rId13"/>
    <p:sldId id="503" r:id="rId14"/>
    <p:sldId id="505" r:id="rId15"/>
    <p:sldId id="508" r:id="rId16"/>
    <p:sldId id="507" r:id="rId17"/>
    <p:sldId id="392" r:id="rId18"/>
    <p:sldId id="393" r:id="rId19"/>
    <p:sldId id="395" r:id="rId20"/>
    <p:sldId id="397" r:id="rId21"/>
    <p:sldId id="398" r:id="rId22"/>
    <p:sldId id="399" r:id="rId23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9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2" y="3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eg>
</file>

<file path=ppt/media/image6.png>
</file>

<file path=ppt/media/image7.gif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1FF67-B17C-4184-A0A8-BD7EC49316EE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E1782-5701-407E-B7B0-8E93E4A0C65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07200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09.0473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rxiv.org/abs/1508.04025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C6C0E-0ECE-4351-B024-7C1000C70CE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105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26535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8266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33336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5197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5106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7155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972347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C6C0E-0ECE-4351-B024-7C1000C70CE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956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C6C0E-0ECE-4351-B024-7C1000C70CE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421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context vector turned out to be a bottleneck for these types of models. It made it challenging for the models to deal with long sentences</a:t>
            </a:r>
          </a:p>
          <a:p>
            <a:endParaRPr lang="en-GB" dirty="0"/>
          </a:p>
          <a:p>
            <a:r>
              <a:rPr lang="en-GB" dirty="0"/>
              <a:t>A solution was proposed in </a:t>
            </a:r>
            <a:r>
              <a:rPr lang="en-GB" dirty="0" err="1">
                <a:hlinkClick r:id="rId3"/>
              </a:rPr>
              <a:t>Bahdanau</a:t>
            </a:r>
            <a:r>
              <a:rPr lang="en-GB" dirty="0">
                <a:hlinkClick r:id="rId3"/>
              </a:rPr>
              <a:t> et al., 2014</a:t>
            </a:r>
            <a:r>
              <a:rPr lang="en-GB" dirty="0"/>
              <a:t> and </a:t>
            </a:r>
            <a:r>
              <a:rPr lang="en-GB" dirty="0">
                <a:hlinkClick r:id="rId4"/>
              </a:rPr>
              <a:t>Luong et al., 2015</a:t>
            </a:r>
            <a:r>
              <a:rPr lang="en-GB" dirty="0"/>
              <a:t>. These papers introduced and refined a technique called “Attention”, which highly improved the quality of machine translation systems. Attention allows the model to focus on the relevant parts of the input sequence as needed.</a:t>
            </a:r>
          </a:p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C6C0E-0ECE-4351-B024-7C1000C70CE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6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738527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C6C0E-0ECE-4351-B024-7C1000C70CE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0920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see how the model paid attention correctly when </a:t>
            </a:r>
            <a:r>
              <a:rPr lang="en-GB" dirty="0" err="1"/>
              <a:t>outputing</a:t>
            </a:r>
            <a:r>
              <a:rPr lang="en-GB" dirty="0"/>
              <a:t> "European Economic Area". In French, the order of these words is reversed ("</a:t>
            </a:r>
            <a:r>
              <a:rPr lang="en-GB" dirty="0" err="1"/>
              <a:t>européenne</a:t>
            </a:r>
            <a:r>
              <a:rPr lang="en-GB" dirty="0"/>
              <a:t> </a:t>
            </a:r>
            <a:r>
              <a:rPr lang="en-GB" dirty="0" err="1"/>
              <a:t>économique</a:t>
            </a:r>
            <a:r>
              <a:rPr lang="en-GB" dirty="0"/>
              <a:t> zone") as compared to English. Every other word in the sentence is in similar order.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C6C0E-0ECE-4351-B024-7C1000C70CE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595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C6C0E-0ECE-4351-B024-7C1000C70CE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82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9277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9094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0678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41992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6566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8647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/>
              <a:t>Also convex!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7AE92-D5D5-4227-B9E7-799476156D5D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2528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A6420-03C8-6CCF-0249-B36B02178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FCA9FC-BBB7-D258-5622-99C620A58C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D121A-C026-B8EE-157D-A9FAA291A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80C63-694B-0D2E-BD2C-37A4A39C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7573-DDDA-D0D4-C1FB-5E4795564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22182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93DE0-AD27-F3ED-1F77-BD28181D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12987-CBF6-5FB3-C2F9-94C629ECE3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51EE0-F052-F3EE-B165-412625C8E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5F8D3-F500-8121-EDF2-CE6939619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125C3-7E7D-C4B3-2A9D-51F5F0537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37545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0D48A9-42BC-01E3-A5E7-7DDE568BEB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AC004A-26CB-1A44-8D7D-17D0D9708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DC21D-E484-9F10-172C-8F2AE706F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C43B7-EBB6-AE15-DEE6-A21D4B9F5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438FC-4756-427D-53F1-E7C2228FE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24604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5D631-E732-A0BA-C3BB-848A33BA8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EE8BB-3B76-8A07-E835-19B20E2D7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8915C-78A8-AE1C-BA60-36214C9BC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2AF58-338C-9FBE-8B2A-E8CE03CCF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680C3-6EFA-7C23-762F-34BE151B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98261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C09E2-233D-3003-F1FB-BD57EDFDE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029972-6CAE-F0D1-8167-F6409BDE8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F39B-5041-CDDC-C948-B2F06830C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3BE8F-6564-E08B-98FB-DDFA74484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6C9F0-45D8-AF3E-6599-D16299FAB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79902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A562-1AF0-F67C-2DF8-25F7C7E21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DBEC0-0B80-D9D2-D936-AEF690D1C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E459F-2A9D-5835-60B4-EC4D7309A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BB035-8990-2680-1206-B3041EE68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5E5CED-9BE7-7B25-E9D3-9E30F950D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B357B-D99A-7702-3599-F6188E5ED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46041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8434B-5E0D-6B47-9D46-77DB738E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F3CFF1-108E-9348-0593-E2F48D45C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2199A-26E6-FD3B-58FD-86412333B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29FEF1-2C05-9096-F578-65F5AC177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0D2EF5-1EB0-4383-FD66-776B3253B7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EC0EE2-868F-6418-F210-A5B1D006C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CCFBFE-0DBC-BB73-E54D-01221458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E860BC-85A1-C102-AE14-01572A3E7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17688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48852-BA4F-8E98-FB1D-575DA742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7ED265-FAB2-FF33-98BC-AD7680CB9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FED6C5-5C24-245E-F1AB-2276A1CEB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428A7-CDF9-43E9-C5F2-BEF00D034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0170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CE2BAC-6459-9A74-04C1-919B18A48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367538-4583-828C-5C1F-394046E85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73AB78-D98E-2954-C41F-DE186C806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85851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B11D-BCED-EEE2-4F51-BA62DF5B8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1D65F-7845-8F8D-CFB1-2AE845298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6EEAC-1CC9-246B-D2BD-8878E7B7B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D2A983-9541-A03A-B75A-4C96EAA5A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4D6A9-6A9E-2856-4938-88242F1DA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B28584-949B-72AE-7056-97D8E6BE6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4582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2E4B1-4D7F-8CC3-1AAD-8C835FEDF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479082-3760-E073-403F-09DAFC3034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B42B7-A898-CCBA-6557-2E61DCF19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44AA4C-1930-C847-3FC1-E4B7B9C9D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59C49-172B-2CE2-CFE3-2A2CC3D3C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FD9DC-0C95-74B6-6315-32B95F76D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57284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171CF3-4D1B-825E-D97F-5B3A1D638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D630E2-1264-C912-ED45-939A47934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59831-986C-5A73-9EA6-B679D9D884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9EA80-55A8-46FF-A5E0-01FE32480BCF}" type="datetimeFigureOut">
              <a:rPr lang="LID4096" smtClean="0"/>
              <a:t>04/14/2023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8DDA7-8858-1588-788B-417A98B793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BCB3C-787D-D195-BC66-F0FE317326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C7287-F856-4274-9328-54FD3A77DB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16674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2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17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3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5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.png"/><Relationship Id="rId5" Type="http://schemas.openxmlformats.org/officeDocument/2006/relationships/image" Target="../media/image36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4A6214B-AAC9-9FF5-A701-57176DDC2106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2" descr="Map&#10;&#10;Description automatically generated with low confidence">
            <a:extLst>
              <a:ext uri="{FF2B5EF4-FFF2-40B4-BE49-F238E27FC236}">
                <a16:creationId xmlns:a16="http://schemas.microsoft.com/office/drawing/2014/main" id="{543DAD27-30B8-C496-72A9-99D861E05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5311702" y="10"/>
            <a:ext cx="6878775" cy="6550213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752026-D5D4-F98A-92E2-793AC5F7C64F}"/>
              </a:ext>
            </a:extLst>
          </p:cNvPr>
          <p:cNvSpPr txBox="1"/>
          <p:nvPr/>
        </p:nvSpPr>
        <p:spPr>
          <a:xfrm>
            <a:off x="9675836" y="6221481"/>
            <a:ext cx="2450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 err="1">
                <a:solidFill>
                  <a:schemeClr val="bg1"/>
                </a:solidFill>
              </a:rPr>
              <a:t>midjourney</a:t>
            </a:r>
            <a:r>
              <a:rPr lang="en-GB" sz="1400" dirty="0">
                <a:solidFill>
                  <a:schemeClr val="bg1"/>
                </a:solidFill>
              </a:rPr>
              <a:t> bot (2023)</a:t>
            </a:r>
            <a:endParaRPr lang="LID4096" sz="1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DEB9E0-28A8-200C-7A80-FB10D3D4D99E}"/>
              </a:ext>
            </a:extLst>
          </p:cNvPr>
          <p:cNvSpPr txBox="1"/>
          <p:nvPr/>
        </p:nvSpPr>
        <p:spPr>
          <a:xfrm>
            <a:off x="351076" y="182880"/>
            <a:ext cx="7022739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 sequence modeling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DBBB58-EFC2-36EF-2059-C0D6DCC6D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3B2E88-8F98-E7B9-A42C-FAF828F0393D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6231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01A730E-47AF-17C0-E46B-710657EC3DF5}"/>
              </a:ext>
            </a:extLst>
          </p:cNvPr>
          <p:cNvSpPr/>
          <p:nvPr/>
        </p:nvSpPr>
        <p:spPr>
          <a:xfrm>
            <a:off x="879230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51376-E54A-9C1B-CF5F-518C69339E8C}"/>
              </a:ext>
            </a:extLst>
          </p:cNvPr>
          <p:cNvSpPr/>
          <p:nvPr/>
        </p:nvSpPr>
        <p:spPr>
          <a:xfrm>
            <a:off x="943705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709CDC-1098-E8DD-96EB-5964BC292B6B}"/>
              </a:ext>
            </a:extLst>
          </p:cNvPr>
          <p:cNvSpPr/>
          <p:nvPr/>
        </p:nvSpPr>
        <p:spPr>
          <a:xfrm>
            <a:off x="943706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9D933C-B076-D9AB-D21A-2D9949FC4AD9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1242644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B18982-4594-0872-AEC2-849EA6AE2C1C}"/>
              </a:ext>
            </a:extLst>
          </p:cNvPr>
          <p:cNvCxnSpPr/>
          <p:nvPr/>
        </p:nvCxnSpPr>
        <p:spPr>
          <a:xfrm flipV="1">
            <a:off x="1242643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DFF7BE-192D-FCB1-A9B8-315C5CB59C45}"/>
              </a:ext>
            </a:extLst>
          </p:cNvPr>
          <p:cNvSpPr/>
          <p:nvPr/>
        </p:nvSpPr>
        <p:spPr>
          <a:xfrm>
            <a:off x="4337538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384C77-EE18-F84D-D437-3AFA7671E872}"/>
              </a:ext>
            </a:extLst>
          </p:cNvPr>
          <p:cNvSpPr/>
          <p:nvPr/>
        </p:nvSpPr>
        <p:spPr>
          <a:xfrm>
            <a:off x="4402013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1DB1BC5-A466-80BD-E4A1-769441621238}"/>
              </a:ext>
            </a:extLst>
          </p:cNvPr>
          <p:cNvSpPr/>
          <p:nvPr/>
        </p:nvSpPr>
        <p:spPr>
          <a:xfrm>
            <a:off x="4402014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C9D1CD-2B4F-F050-39B0-8BC9CDF8681C}"/>
              </a:ext>
            </a:extLst>
          </p:cNvPr>
          <p:cNvCxnSpPr>
            <a:stCxn id="9" idx="0"/>
            <a:endCxn id="8" idx="2"/>
          </p:cNvCxnSpPr>
          <p:nvPr/>
        </p:nvCxnSpPr>
        <p:spPr>
          <a:xfrm flipV="1">
            <a:off x="4700952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7167C6-CF85-32CA-9AC2-837C84F022F7}"/>
              </a:ext>
            </a:extLst>
          </p:cNvPr>
          <p:cNvCxnSpPr/>
          <p:nvPr/>
        </p:nvCxnSpPr>
        <p:spPr>
          <a:xfrm flipV="1">
            <a:off x="4700951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CF1CF81-6C04-9D2F-653E-C9FA6341A924}"/>
              </a:ext>
            </a:extLst>
          </p:cNvPr>
          <p:cNvSpPr/>
          <p:nvPr/>
        </p:nvSpPr>
        <p:spPr>
          <a:xfrm>
            <a:off x="5363303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A8AA5C0-3484-2D59-A63B-ACFF7B112235}"/>
              </a:ext>
            </a:extLst>
          </p:cNvPr>
          <p:cNvSpPr/>
          <p:nvPr/>
        </p:nvSpPr>
        <p:spPr>
          <a:xfrm>
            <a:off x="5427779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6C2E58-4B52-436B-A11C-F966FFFC8875}"/>
              </a:ext>
            </a:extLst>
          </p:cNvPr>
          <p:cNvCxnSpPr/>
          <p:nvPr/>
        </p:nvCxnSpPr>
        <p:spPr>
          <a:xfrm flipV="1">
            <a:off x="5726716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75BE5E8-AB2E-FE1F-04C5-0AB6B10C308A}"/>
              </a:ext>
            </a:extLst>
          </p:cNvPr>
          <p:cNvSpPr/>
          <p:nvPr/>
        </p:nvSpPr>
        <p:spPr>
          <a:xfrm>
            <a:off x="6386129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2E7029B-0ACA-76B0-AD71-D98130000C86}"/>
              </a:ext>
            </a:extLst>
          </p:cNvPr>
          <p:cNvSpPr/>
          <p:nvPr/>
        </p:nvSpPr>
        <p:spPr>
          <a:xfrm>
            <a:off x="6450605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AF27CE-636B-7584-2C6B-1BF2D077A7CA}"/>
              </a:ext>
            </a:extLst>
          </p:cNvPr>
          <p:cNvCxnSpPr/>
          <p:nvPr/>
        </p:nvCxnSpPr>
        <p:spPr>
          <a:xfrm flipV="1">
            <a:off x="6749542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2A648-2EA0-B9C9-20EA-9D1581EB040C}"/>
              </a:ext>
            </a:extLst>
          </p:cNvPr>
          <p:cNvCxnSpPr/>
          <p:nvPr/>
        </p:nvCxnSpPr>
        <p:spPr>
          <a:xfrm>
            <a:off x="2995246" y="949569"/>
            <a:ext cx="0" cy="50467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D4E42B2-9BDC-ECC5-B24B-15E6E7D7339A}"/>
              </a:ext>
            </a:extLst>
          </p:cNvPr>
          <p:cNvSpPr txBox="1"/>
          <p:nvPr/>
        </p:nvSpPr>
        <p:spPr>
          <a:xfrm>
            <a:off x="439615" y="4906108"/>
            <a:ext cx="7022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   one to one                                                                </a:t>
            </a:r>
            <a:r>
              <a:rPr lang="en-GB" dirty="0" err="1"/>
              <a:t>one</a:t>
            </a:r>
            <a:r>
              <a:rPr lang="en-GB" dirty="0"/>
              <a:t> to many</a:t>
            </a:r>
            <a:endParaRPr lang="LID4096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D6BFF19-99FD-E136-5586-7F10EF450441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064369" y="2919046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2B6923-CB20-B1E7-7BA9-935D87235DCF}"/>
              </a:ext>
            </a:extLst>
          </p:cNvPr>
          <p:cNvCxnSpPr>
            <a:cxnSpLocks/>
          </p:cNvCxnSpPr>
          <p:nvPr/>
        </p:nvCxnSpPr>
        <p:spPr>
          <a:xfrm>
            <a:off x="6090134" y="2901461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09556A62-FF29-504F-9AD1-EC16370E3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061" y="2678722"/>
            <a:ext cx="2892709" cy="282842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87A2724-689A-5DF4-D512-4352D2B1E0D3}"/>
              </a:ext>
            </a:extLst>
          </p:cNvPr>
          <p:cNvSpPr txBox="1"/>
          <p:nvPr/>
        </p:nvSpPr>
        <p:spPr>
          <a:xfrm>
            <a:off x="8135783" y="1535667"/>
            <a:ext cx="34817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baseball player throwing a ball.</a:t>
            </a:r>
            <a:endParaRPr lang="LID4096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B53E5BC-0670-91EC-0493-B6B1E3DFD34C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AE1A407-D99B-2F01-4D89-99C94BB311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56E06AB-5C84-B9B6-C8EE-7CEE96FDA86B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6815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01A730E-47AF-17C0-E46B-710657EC3DF5}"/>
              </a:ext>
            </a:extLst>
          </p:cNvPr>
          <p:cNvSpPr/>
          <p:nvPr/>
        </p:nvSpPr>
        <p:spPr>
          <a:xfrm>
            <a:off x="879230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51376-E54A-9C1B-CF5F-518C69339E8C}"/>
              </a:ext>
            </a:extLst>
          </p:cNvPr>
          <p:cNvSpPr/>
          <p:nvPr/>
        </p:nvSpPr>
        <p:spPr>
          <a:xfrm>
            <a:off x="943705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709CDC-1098-E8DD-96EB-5964BC292B6B}"/>
              </a:ext>
            </a:extLst>
          </p:cNvPr>
          <p:cNvSpPr/>
          <p:nvPr/>
        </p:nvSpPr>
        <p:spPr>
          <a:xfrm>
            <a:off x="943706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9D933C-B076-D9AB-D21A-2D9949FC4AD9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1242644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B18982-4594-0872-AEC2-849EA6AE2C1C}"/>
              </a:ext>
            </a:extLst>
          </p:cNvPr>
          <p:cNvCxnSpPr/>
          <p:nvPr/>
        </p:nvCxnSpPr>
        <p:spPr>
          <a:xfrm flipV="1">
            <a:off x="1242643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DFF7BE-192D-FCB1-A9B8-315C5CB59C45}"/>
              </a:ext>
            </a:extLst>
          </p:cNvPr>
          <p:cNvSpPr/>
          <p:nvPr/>
        </p:nvSpPr>
        <p:spPr>
          <a:xfrm>
            <a:off x="4337538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384C77-EE18-F84D-D437-3AFA7671E872}"/>
              </a:ext>
            </a:extLst>
          </p:cNvPr>
          <p:cNvSpPr/>
          <p:nvPr/>
        </p:nvSpPr>
        <p:spPr>
          <a:xfrm>
            <a:off x="4402013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1DB1BC5-A466-80BD-E4A1-769441621238}"/>
              </a:ext>
            </a:extLst>
          </p:cNvPr>
          <p:cNvSpPr/>
          <p:nvPr/>
        </p:nvSpPr>
        <p:spPr>
          <a:xfrm>
            <a:off x="4402014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C9D1CD-2B4F-F050-39B0-8BC9CDF8681C}"/>
              </a:ext>
            </a:extLst>
          </p:cNvPr>
          <p:cNvCxnSpPr>
            <a:stCxn id="9" idx="0"/>
            <a:endCxn id="8" idx="2"/>
          </p:cNvCxnSpPr>
          <p:nvPr/>
        </p:nvCxnSpPr>
        <p:spPr>
          <a:xfrm flipV="1">
            <a:off x="4700952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7167C6-CF85-32CA-9AC2-837C84F022F7}"/>
              </a:ext>
            </a:extLst>
          </p:cNvPr>
          <p:cNvCxnSpPr/>
          <p:nvPr/>
        </p:nvCxnSpPr>
        <p:spPr>
          <a:xfrm flipV="1">
            <a:off x="4700951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CF1CF81-6C04-9D2F-653E-C9FA6341A924}"/>
              </a:ext>
            </a:extLst>
          </p:cNvPr>
          <p:cNvSpPr/>
          <p:nvPr/>
        </p:nvSpPr>
        <p:spPr>
          <a:xfrm>
            <a:off x="5363303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CB22768-6C44-860C-5EC8-E7EFA649BDE8}"/>
              </a:ext>
            </a:extLst>
          </p:cNvPr>
          <p:cNvSpPr/>
          <p:nvPr/>
        </p:nvSpPr>
        <p:spPr>
          <a:xfrm>
            <a:off x="5427778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A8AA5C0-3484-2D59-A63B-ACFF7B112235}"/>
              </a:ext>
            </a:extLst>
          </p:cNvPr>
          <p:cNvSpPr/>
          <p:nvPr/>
        </p:nvSpPr>
        <p:spPr>
          <a:xfrm>
            <a:off x="5427779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136836-64E0-AF99-E9ED-1465D84CD048}"/>
              </a:ext>
            </a:extLst>
          </p:cNvPr>
          <p:cNvCxnSpPr>
            <a:stCxn id="14" idx="0"/>
            <a:endCxn id="13" idx="2"/>
          </p:cNvCxnSpPr>
          <p:nvPr/>
        </p:nvCxnSpPr>
        <p:spPr>
          <a:xfrm flipV="1">
            <a:off x="5726717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6C2E58-4B52-436B-A11C-F966FFFC8875}"/>
              </a:ext>
            </a:extLst>
          </p:cNvPr>
          <p:cNvCxnSpPr/>
          <p:nvPr/>
        </p:nvCxnSpPr>
        <p:spPr>
          <a:xfrm flipV="1">
            <a:off x="5726716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75BE5E8-AB2E-FE1F-04C5-0AB6B10C308A}"/>
              </a:ext>
            </a:extLst>
          </p:cNvPr>
          <p:cNvSpPr/>
          <p:nvPr/>
        </p:nvSpPr>
        <p:spPr>
          <a:xfrm>
            <a:off x="6386129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6612F79-B859-7C3A-CE57-E5DF9E5BD3B9}"/>
              </a:ext>
            </a:extLst>
          </p:cNvPr>
          <p:cNvSpPr/>
          <p:nvPr/>
        </p:nvSpPr>
        <p:spPr>
          <a:xfrm>
            <a:off x="6450604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2E7029B-0ACA-76B0-AD71-D98130000C86}"/>
              </a:ext>
            </a:extLst>
          </p:cNvPr>
          <p:cNvSpPr/>
          <p:nvPr/>
        </p:nvSpPr>
        <p:spPr>
          <a:xfrm>
            <a:off x="6450605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D0B76F-7C8F-FB12-EE32-18E9DA6B9AD2}"/>
              </a:ext>
            </a:extLst>
          </p:cNvPr>
          <p:cNvCxnSpPr>
            <a:stCxn id="20" idx="0"/>
            <a:endCxn id="19" idx="2"/>
          </p:cNvCxnSpPr>
          <p:nvPr/>
        </p:nvCxnSpPr>
        <p:spPr>
          <a:xfrm flipV="1">
            <a:off x="6749543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AF27CE-636B-7584-2C6B-1BF2D077A7CA}"/>
              </a:ext>
            </a:extLst>
          </p:cNvPr>
          <p:cNvCxnSpPr/>
          <p:nvPr/>
        </p:nvCxnSpPr>
        <p:spPr>
          <a:xfrm flipV="1">
            <a:off x="6749542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2A648-2EA0-B9C9-20EA-9D1581EB040C}"/>
              </a:ext>
            </a:extLst>
          </p:cNvPr>
          <p:cNvCxnSpPr/>
          <p:nvPr/>
        </p:nvCxnSpPr>
        <p:spPr>
          <a:xfrm>
            <a:off x="2995246" y="949569"/>
            <a:ext cx="0" cy="50467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D4E42B2-9BDC-ECC5-B24B-15E6E7D7339A}"/>
              </a:ext>
            </a:extLst>
          </p:cNvPr>
          <p:cNvSpPr txBox="1"/>
          <p:nvPr/>
        </p:nvSpPr>
        <p:spPr>
          <a:xfrm>
            <a:off x="439615" y="4906108"/>
            <a:ext cx="7022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   one to one                                                                many to many</a:t>
            </a:r>
            <a:endParaRPr lang="LID4096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D6BFF19-99FD-E136-5586-7F10EF450441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064369" y="2919046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2B6923-CB20-B1E7-7BA9-935D87235DCF}"/>
              </a:ext>
            </a:extLst>
          </p:cNvPr>
          <p:cNvCxnSpPr>
            <a:cxnSpLocks/>
          </p:cNvCxnSpPr>
          <p:nvPr/>
        </p:nvCxnSpPr>
        <p:spPr>
          <a:xfrm>
            <a:off x="6090134" y="2901461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4" descr="Cell Tracking | Laboratory of Mathematical Methods of Image Processing">
            <a:extLst>
              <a:ext uri="{FF2B5EF4-FFF2-40B4-BE49-F238E27FC236}">
                <a16:creationId xmlns:a16="http://schemas.microsoft.com/office/drawing/2014/main" id="{B439580F-0EE8-2F83-5776-793FD6DA8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1305" y="1430214"/>
            <a:ext cx="3431566" cy="3431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7E4EB4A-9CFA-885B-E917-D99AB6E414BB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086E3FA-EBE9-BC06-FA4F-F83084FBB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FA1EF77-A6F8-E11E-F54E-F38D8AB7FD74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536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01A730E-47AF-17C0-E46B-710657EC3DF5}"/>
              </a:ext>
            </a:extLst>
          </p:cNvPr>
          <p:cNvSpPr/>
          <p:nvPr/>
        </p:nvSpPr>
        <p:spPr>
          <a:xfrm>
            <a:off x="879230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51376-E54A-9C1B-CF5F-518C69339E8C}"/>
              </a:ext>
            </a:extLst>
          </p:cNvPr>
          <p:cNvSpPr/>
          <p:nvPr/>
        </p:nvSpPr>
        <p:spPr>
          <a:xfrm>
            <a:off x="943705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709CDC-1098-E8DD-96EB-5964BC292B6B}"/>
              </a:ext>
            </a:extLst>
          </p:cNvPr>
          <p:cNvSpPr/>
          <p:nvPr/>
        </p:nvSpPr>
        <p:spPr>
          <a:xfrm>
            <a:off x="943706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9D933C-B076-D9AB-D21A-2D9949FC4AD9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1242644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B18982-4594-0872-AEC2-849EA6AE2C1C}"/>
              </a:ext>
            </a:extLst>
          </p:cNvPr>
          <p:cNvCxnSpPr/>
          <p:nvPr/>
        </p:nvCxnSpPr>
        <p:spPr>
          <a:xfrm flipV="1">
            <a:off x="1242643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DFF7BE-192D-FCB1-A9B8-315C5CB59C45}"/>
              </a:ext>
            </a:extLst>
          </p:cNvPr>
          <p:cNvSpPr/>
          <p:nvPr/>
        </p:nvSpPr>
        <p:spPr>
          <a:xfrm>
            <a:off x="3703044" y="2425444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384C77-EE18-F84D-D437-3AFA7671E872}"/>
              </a:ext>
            </a:extLst>
          </p:cNvPr>
          <p:cNvSpPr/>
          <p:nvPr/>
        </p:nvSpPr>
        <p:spPr>
          <a:xfrm>
            <a:off x="3767519" y="3949445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C9D1CD-2B4F-F050-39B0-8BC9CDF8681C}"/>
              </a:ext>
            </a:extLst>
          </p:cNvPr>
          <p:cNvCxnSpPr>
            <a:stCxn id="9" idx="0"/>
            <a:endCxn id="8" idx="2"/>
          </p:cNvCxnSpPr>
          <p:nvPr/>
        </p:nvCxnSpPr>
        <p:spPr>
          <a:xfrm flipV="1">
            <a:off x="4066458" y="3445352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CF1CF81-6C04-9D2F-653E-C9FA6341A924}"/>
              </a:ext>
            </a:extLst>
          </p:cNvPr>
          <p:cNvSpPr/>
          <p:nvPr/>
        </p:nvSpPr>
        <p:spPr>
          <a:xfrm>
            <a:off x="4728809" y="2425444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CB22768-6C44-860C-5EC8-E7EFA649BDE8}"/>
              </a:ext>
            </a:extLst>
          </p:cNvPr>
          <p:cNvSpPr/>
          <p:nvPr/>
        </p:nvSpPr>
        <p:spPr>
          <a:xfrm>
            <a:off x="4793284" y="3949445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136836-64E0-AF99-E9ED-1465D84CD048}"/>
              </a:ext>
            </a:extLst>
          </p:cNvPr>
          <p:cNvCxnSpPr>
            <a:stCxn id="14" idx="0"/>
            <a:endCxn id="13" idx="2"/>
          </p:cNvCxnSpPr>
          <p:nvPr/>
        </p:nvCxnSpPr>
        <p:spPr>
          <a:xfrm flipV="1">
            <a:off x="5092223" y="3445352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75BE5E8-AB2E-FE1F-04C5-0AB6B10C308A}"/>
              </a:ext>
            </a:extLst>
          </p:cNvPr>
          <p:cNvSpPr/>
          <p:nvPr/>
        </p:nvSpPr>
        <p:spPr>
          <a:xfrm>
            <a:off x="5751635" y="2425444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6612F79-B859-7C3A-CE57-E5DF9E5BD3B9}"/>
              </a:ext>
            </a:extLst>
          </p:cNvPr>
          <p:cNvSpPr/>
          <p:nvPr/>
        </p:nvSpPr>
        <p:spPr>
          <a:xfrm>
            <a:off x="5816110" y="3949445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D0B76F-7C8F-FB12-EE32-18E9DA6B9AD2}"/>
              </a:ext>
            </a:extLst>
          </p:cNvPr>
          <p:cNvCxnSpPr>
            <a:stCxn id="20" idx="0"/>
            <a:endCxn id="19" idx="2"/>
          </p:cNvCxnSpPr>
          <p:nvPr/>
        </p:nvCxnSpPr>
        <p:spPr>
          <a:xfrm flipV="1">
            <a:off x="6115049" y="3445352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2A648-2EA0-B9C9-20EA-9D1581EB040C}"/>
              </a:ext>
            </a:extLst>
          </p:cNvPr>
          <p:cNvCxnSpPr/>
          <p:nvPr/>
        </p:nvCxnSpPr>
        <p:spPr>
          <a:xfrm>
            <a:off x="2995246" y="949569"/>
            <a:ext cx="0" cy="50467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D4E42B2-9BDC-ECC5-B24B-15E6E7D7339A}"/>
              </a:ext>
            </a:extLst>
          </p:cNvPr>
          <p:cNvSpPr txBox="1"/>
          <p:nvPr/>
        </p:nvSpPr>
        <p:spPr>
          <a:xfrm>
            <a:off x="439615" y="4906108"/>
            <a:ext cx="7022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   one to one                                                                        many to many</a:t>
            </a:r>
            <a:endParaRPr lang="LID4096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D6BFF19-99FD-E136-5586-7F10EF450441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429875" y="2935398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2B6923-CB20-B1E7-7BA9-935D87235DCF}"/>
              </a:ext>
            </a:extLst>
          </p:cNvPr>
          <p:cNvCxnSpPr>
            <a:cxnSpLocks/>
          </p:cNvCxnSpPr>
          <p:nvPr/>
        </p:nvCxnSpPr>
        <p:spPr>
          <a:xfrm>
            <a:off x="5455640" y="2917813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41E1A9A-2EAF-D282-5CDF-E0281FFED0B0}"/>
              </a:ext>
            </a:extLst>
          </p:cNvPr>
          <p:cNvSpPr txBox="1"/>
          <p:nvPr/>
        </p:nvSpPr>
        <p:spPr>
          <a:xfrm>
            <a:off x="9085335" y="1706940"/>
            <a:ext cx="29718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text translation</a:t>
            </a:r>
          </a:p>
          <a:p>
            <a:endParaRPr lang="en-GB" dirty="0"/>
          </a:p>
          <a:p>
            <a:r>
              <a:rPr lang="en-GB" dirty="0"/>
              <a:t>protein secondary structure prediction</a:t>
            </a:r>
          </a:p>
          <a:p>
            <a:endParaRPr lang="en-GB" dirty="0"/>
          </a:p>
          <a:p>
            <a:r>
              <a:rPr lang="en-GB" dirty="0"/>
              <a:t>MS/MS spectrum prediction</a:t>
            </a:r>
          </a:p>
          <a:p>
            <a:endParaRPr lang="en-GB" dirty="0"/>
          </a:p>
          <a:p>
            <a:r>
              <a:rPr lang="en-GB" dirty="0"/>
              <a:t>peptide identification</a:t>
            </a:r>
          </a:p>
          <a:p>
            <a:endParaRPr lang="en-GB" dirty="0"/>
          </a:p>
          <a:p>
            <a:r>
              <a:rPr lang="en-GB" dirty="0"/>
              <a:t>…</a:t>
            </a:r>
            <a:endParaRPr lang="LID4096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5DA4332-4E6A-A7DB-3ACA-A1A7EB2A8FB7}"/>
              </a:ext>
            </a:extLst>
          </p:cNvPr>
          <p:cNvSpPr/>
          <p:nvPr/>
        </p:nvSpPr>
        <p:spPr>
          <a:xfrm>
            <a:off x="6774459" y="2407859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F7A0FDF-EB68-1512-D2B7-8EDB7C67EC29}"/>
              </a:ext>
            </a:extLst>
          </p:cNvPr>
          <p:cNvSpPr/>
          <p:nvPr/>
        </p:nvSpPr>
        <p:spPr>
          <a:xfrm>
            <a:off x="6838935" y="1305889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157CD2-A4A8-7BC2-271A-DC7BAAC9ADFC}"/>
              </a:ext>
            </a:extLst>
          </p:cNvPr>
          <p:cNvCxnSpPr/>
          <p:nvPr/>
        </p:nvCxnSpPr>
        <p:spPr>
          <a:xfrm flipV="1">
            <a:off x="7137872" y="1903766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48D50-D4B9-BA76-F7D1-0C9EADFD4E3B}"/>
              </a:ext>
            </a:extLst>
          </p:cNvPr>
          <p:cNvCxnSpPr>
            <a:cxnSpLocks/>
          </p:cNvCxnSpPr>
          <p:nvPr/>
        </p:nvCxnSpPr>
        <p:spPr>
          <a:xfrm>
            <a:off x="6478464" y="2900228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B0DBBF4-69CF-A975-15F6-8EAF1D5329A0}"/>
              </a:ext>
            </a:extLst>
          </p:cNvPr>
          <p:cNvSpPr/>
          <p:nvPr/>
        </p:nvSpPr>
        <p:spPr>
          <a:xfrm>
            <a:off x="7797278" y="2390274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7954E13-3CE4-7E16-BD10-61FFC205189A}"/>
              </a:ext>
            </a:extLst>
          </p:cNvPr>
          <p:cNvSpPr/>
          <p:nvPr/>
        </p:nvSpPr>
        <p:spPr>
          <a:xfrm>
            <a:off x="7861754" y="1288304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1FB2327-28DE-D779-F350-3F1F8D426A94}"/>
              </a:ext>
            </a:extLst>
          </p:cNvPr>
          <p:cNvCxnSpPr/>
          <p:nvPr/>
        </p:nvCxnSpPr>
        <p:spPr>
          <a:xfrm flipV="1">
            <a:off x="8160691" y="1886181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333889A-A945-15B2-CF85-E25FE579172A}"/>
              </a:ext>
            </a:extLst>
          </p:cNvPr>
          <p:cNvCxnSpPr>
            <a:cxnSpLocks/>
          </p:cNvCxnSpPr>
          <p:nvPr/>
        </p:nvCxnSpPr>
        <p:spPr>
          <a:xfrm>
            <a:off x="7501283" y="2882643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CFA6DB7-961E-1244-3C80-C305AC3EF0B9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7BA72336-4415-643C-067E-FA15409F4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A0F4D6F-E5F0-7630-16EF-74562E2C87C6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1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01A730E-47AF-17C0-E46B-710657EC3DF5}"/>
              </a:ext>
            </a:extLst>
          </p:cNvPr>
          <p:cNvSpPr/>
          <p:nvPr/>
        </p:nvSpPr>
        <p:spPr>
          <a:xfrm>
            <a:off x="879230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51376-E54A-9C1B-CF5F-518C69339E8C}"/>
              </a:ext>
            </a:extLst>
          </p:cNvPr>
          <p:cNvSpPr/>
          <p:nvPr/>
        </p:nvSpPr>
        <p:spPr>
          <a:xfrm>
            <a:off x="943705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709CDC-1098-E8DD-96EB-5964BC292B6B}"/>
              </a:ext>
            </a:extLst>
          </p:cNvPr>
          <p:cNvSpPr/>
          <p:nvPr/>
        </p:nvSpPr>
        <p:spPr>
          <a:xfrm>
            <a:off x="943706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9D933C-B076-D9AB-D21A-2D9949FC4AD9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1242644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B18982-4594-0872-AEC2-849EA6AE2C1C}"/>
              </a:ext>
            </a:extLst>
          </p:cNvPr>
          <p:cNvCxnSpPr/>
          <p:nvPr/>
        </p:nvCxnSpPr>
        <p:spPr>
          <a:xfrm flipV="1">
            <a:off x="1242643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DFF7BE-192D-FCB1-A9B8-315C5CB59C45}"/>
              </a:ext>
            </a:extLst>
          </p:cNvPr>
          <p:cNvSpPr/>
          <p:nvPr/>
        </p:nvSpPr>
        <p:spPr>
          <a:xfrm>
            <a:off x="3703044" y="2425444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384C77-EE18-F84D-D437-3AFA7671E872}"/>
              </a:ext>
            </a:extLst>
          </p:cNvPr>
          <p:cNvSpPr/>
          <p:nvPr/>
        </p:nvSpPr>
        <p:spPr>
          <a:xfrm>
            <a:off x="3767519" y="3949445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C9D1CD-2B4F-F050-39B0-8BC9CDF8681C}"/>
              </a:ext>
            </a:extLst>
          </p:cNvPr>
          <p:cNvCxnSpPr>
            <a:stCxn id="9" idx="0"/>
            <a:endCxn id="8" idx="2"/>
          </p:cNvCxnSpPr>
          <p:nvPr/>
        </p:nvCxnSpPr>
        <p:spPr>
          <a:xfrm flipV="1">
            <a:off x="4066458" y="3445352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CF1CF81-6C04-9D2F-653E-C9FA6341A924}"/>
              </a:ext>
            </a:extLst>
          </p:cNvPr>
          <p:cNvSpPr/>
          <p:nvPr/>
        </p:nvSpPr>
        <p:spPr>
          <a:xfrm>
            <a:off x="4728809" y="2425444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CB22768-6C44-860C-5EC8-E7EFA649BDE8}"/>
              </a:ext>
            </a:extLst>
          </p:cNvPr>
          <p:cNvSpPr/>
          <p:nvPr/>
        </p:nvSpPr>
        <p:spPr>
          <a:xfrm>
            <a:off x="4793284" y="3949445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136836-64E0-AF99-E9ED-1465D84CD048}"/>
              </a:ext>
            </a:extLst>
          </p:cNvPr>
          <p:cNvCxnSpPr>
            <a:stCxn id="14" idx="0"/>
            <a:endCxn id="13" idx="2"/>
          </p:cNvCxnSpPr>
          <p:nvPr/>
        </p:nvCxnSpPr>
        <p:spPr>
          <a:xfrm flipV="1">
            <a:off x="5092223" y="3445352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75BE5E8-AB2E-FE1F-04C5-0AB6B10C308A}"/>
              </a:ext>
            </a:extLst>
          </p:cNvPr>
          <p:cNvSpPr/>
          <p:nvPr/>
        </p:nvSpPr>
        <p:spPr>
          <a:xfrm>
            <a:off x="5751635" y="2425444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6612F79-B859-7C3A-CE57-E5DF9E5BD3B9}"/>
              </a:ext>
            </a:extLst>
          </p:cNvPr>
          <p:cNvSpPr/>
          <p:nvPr/>
        </p:nvSpPr>
        <p:spPr>
          <a:xfrm>
            <a:off x="5816110" y="3949445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D0B76F-7C8F-FB12-EE32-18E9DA6B9AD2}"/>
              </a:ext>
            </a:extLst>
          </p:cNvPr>
          <p:cNvCxnSpPr>
            <a:stCxn id="20" idx="0"/>
            <a:endCxn id="19" idx="2"/>
          </p:cNvCxnSpPr>
          <p:nvPr/>
        </p:nvCxnSpPr>
        <p:spPr>
          <a:xfrm flipV="1">
            <a:off x="6115049" y="3445352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2A648-2EA0-B9C9-20EA-9D1581EB040C}"/>
              </a:ext>
            </a:extLst>
          </p:cNvPr>
          <p:cNvCxnSpPr/>
          <p:nvPr/>
        </p:nvCxnSpPr>
        <p:spPr>
          <a:xfrm>
            <a:off x="2995246" y="949569"/>
            <a:ext cx="0" cy="50467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D4E42B2-9BDC-ECC5-B24B-15E6E7D7339A}"/>
              </a:ext>
            </a:extLst>
          </p:cNvPr>
          <p:cNvSpPr txBox="1"/>
          <p:nvPr/>
        </p:nvSpPr>
        <p:spPr>
          <a:xfrm>
            <a:off x="439615" y="4906108"/>
            <a:ext cx="7022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   one to one                                                                        many to many</a:t>
            </a:r>
            <a:endParaRPr lang="LID4096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D6BFF19-99FD-E136-5586-7F10EF450441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429875" y="2935398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2B6923-CB20-B1E7-7BA9-935D87235DCF}"/>
              </a:ext>
            </a:extLst>
          </p:cNvPr>
          <p:cNvCxnSpPr>
            <a:cxnSpLocks/>
          </p:cNvCxnSpPr>
          <p:nvPr/>
        </p:nvCxnSpPr>
        <p:spPr>
          <a:xfrm>
            <a:off x="5455640" y="2917813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41E1A9A-2EAF-D282-5CDF-E0281FFED0B0}"/>
              </a:ext>
            </a:extLst>
          </p:cNvPr>
          <p:cNvSpPr txBox="1"/>
          <p:nvPr/>
        </p:nvSpPr>
        <p:spPr>
          <a:xfrm>
            <a:off x="9085335" y="1706940"/>
            <a:ext cx="29718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text translation</a:t>
            </a:r>
          </a:p>
          <a:p>
            <a:endParaRPr lang="en-GB" dirty="0"/>
          </a:p>
          <a:p>
            <a:r>
              <a:rPr lang="en-GB" dirty="0"/>
              <a:t>protein secondary structure prediction</a:t>
            </a:r>
          </a:p>
          <a:p>
            <a:endParaRPr lang="en-GB" dirty="0"/>
          </a:p>
          <a:p>
            <a:r>
              <a:rPr lang="en-GB" dirty="0"/>
              <a:t>MS/MS spectrum prediction</a:t>
            </a:r>
          </a:p>
          <a:p>
            <a:endParaRPr lang="en-GB" dirty="0"/>
          </a:p>
          <a:p>
            <a:r>
              <a:rPr lang="en-GB" dirty="0"/>
              <a:t>peptide identification</a:t>
            </a:r>
          </a:p>
          <a:p>
            <a:endParaRPr lang="en-GB" dirty="0"/>
          </a:p>
          <a:p>
            <a:r>
              <a:rPr lang="en-GB" dirty="0"/>
              <a:t>…</a:t>
            </a:r>
            <a:endParaRPr lang="LID4096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5DA4332-4E6A-A7DB-3ACA-A1A7EB2A8FB7}"/>
              </a:ext>
            </a:extLst>
          </p:cNvPr>
          <p:cNvSpPr/>
          <p:nvPr/>
        </p:nvSpPr>
        <p:spPr>
          <a:xfrm>
            <a:off x="6774459" y="2407859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F7A0FDF-EB68-1512-D2B7-8EDB7C67EC29}"/>
              </a:ext>
            </a:extLst>
          </p:cNvPr>
          <p:cNvSpPr/>
          <p:nvPr/>
        </p:nvSpPr>
        <p:spPr>
          <a:xfrm>
            <a:off x="6838935" y="1305889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157CD2-A4A8-7BC2-271A-DC7BAAC9ADFC}"/>
              </a:ext>
            </a:extLst>
          </p:cNvPr>
          <p:cNvCxnSpPr/>
          <p:nvPr/>
        </p:nvCxnSpPr>
        <p:spPr>
          <a:xfrm flipV="1">
            <a:off x="7137872" y="1903766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48D50-D4B9-BA76-F7D1-0C9EADFD4E3B}"/>
              </a:ext>
            </a:extLst>
          </p:cNvPr>
          <p:cNvCxnSpPr>
            <a:cxnSpLocks/>
          </p:cNvCxnSpPr>
          <p:nvPr/>
        </p:nvCxnSpPr>
        <p:spPr>
          <a:xfrm>
            <a:off x="6478464" y="2900228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B0DBBF4-69CF-A975-15F6-8EAF1D5329A0}"/>
              </a:ext>
            </a:extLst>
          </p:cNvPr>
          <p:cNvSpPr/>
          <p:nvPr/>
        </p:nvSpPr>
        <p:spPr>
          <a:xfrm>
            <a:off x="7797278" y="2390274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7954E13-3CE4-7E16-BD10-61FFC205189A}"/>
              </a:ext>
            </a:extLst>
          </p:cNvPr>
          <p:cNvSpPr/>
          <p:nvPr/>
        </p:nvSpPr>
        <p:spPr>
          <a:xfrm>
            <a:off x="7861754" y="1288304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1FB2327-28DE-D779-F350-3F1F8D426A94}"/>
              </a:ext>
            </a:extLst>
          </p:cNvPr>
          <p:cNvCxnSpPr/>
          <p:nvPr/>
        </p:nvCxnSpPr>
        <p:spPr>
          <a:xfrm flipV="1">
            <a:off x="8160691" y="1886181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333889A-A945-15B2-CF85-E25FE579172A}"/>
              </a:ext>
            </a:extLst>
          </p:cNvPr>
          <p:cNvCxnSpPr>
            <a:cxnSpLocks/>
          </p:cNvCxnSpPr>
          <p:nvPr/>
        </p:nvCxnSpPr>
        <p:spPr>
          <a:xfrm>
            <a:off x="7501283" y="2882643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9F71A6C-350E-058C-8D1D-0B13D7EB1897}"/>
              </a:ext>
            </a:extLst>
          </p:cNvPr>
          <p:cNvSpPr/>
          <p:nvPr/>
        </p:nvSpPr>
        <p:spPr>
          <a:xfrm>
            <a:off x="3422353" y="1225063"/>
            <a:ext cx="3154258" cy="3675522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53BFD9-34D5-C8EF-9D69-443F1EDDEB93}"/>
              </a:ext>
            </a:extLst>
          </p:cNvPr>
          <p:cNvSpPr txBox="1"/>
          <p:nvPr/>
        </p:nvSpPr>
        <p:spPr>
          <a:xfrm>
            <a:off x="3533497" y="4929554"/>
            <a:ext cx="3022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encoder</a:t>
            </a:r>
            <a:endParaRPr lang="LID4096" dirty="0">
              <a:solidFill>
                <a:srgbClr val="0070C0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1B29780-052E-0725-08E0-6FDC4D6CE8D3}"/>
              </a:ext>
            </a:extLst>
          </p:cNvPr>
          <p:cNvSpPr/>
          <p:nvPr/>
        </p:nvSpPr>
        <p:spPr>
          <a:xfrm>
            <a:off x="6712926" y="1219201"/>
            <a:ext cx="2073508" cy="368138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79E67C-6BC6-C971-7414-D6378389D8D1}"/>
              </a:ext>
            </a:extLst>
          </p:cNvPr>
          <p:cNvSpPr txBox="1"/>
          <p:nvPr/>
        </p:nvSpPr>
        <p:spPr>
          <a:xfrm>
            <a:off x="5768066" y="4929554"/>
            <a:ext cx="2895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rgbClr val="FF0000"/>
                </a:solidFill>
              </a:rPr>
              <a:t>decoder</a:t>
            </a:r>
            <a:endParaRPr lang="LID4096" dirty="0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D69D49-5BF7-09C9-9A65-9FC81A6042B5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C0D33A0E-38C9-6D55-FA00-F0BD2A680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CF00DC6-BBC2-BF13-025C-631076A12228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82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recurrent neural network (RNN)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01A730E-47AF-17C0-E46B-710657EC3DF5}"/>
              </a:ext>
            </a:extLst>
          </p:cNvPr>
          <p:cNvSpPr/>
          <p:nvPr/>
        </p:nvSpPr>
        <p:spPr>
          <a:xfrm>
            <a:off x="1453661" y="369863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51376-E54A-9C1B-CF5F-518C69339E8C}"/>
              </a:ext>
            </a:extLst>
          </p:cNvPr>
          <p:cNvSpPr/>
          <p:nvPr/>
        </p:nvSpPr>
        <p:spPr>
          <a:xfrm>
            <a:off x="1518136" y="522263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709CDC-1098-E8DD-96EB-5964BC292B6B}"/>
              </a:ext>
            </a:extLst>
          </p:cNvPr>
          <p:cNvSpPr/>
          <p:nvPr/>
        </p:nvSpPr>
        <p:spPr>
          <a:xfrm>
            <a:off x="1518137" y="259666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9D933C-B076-D9AB-D21A-2D9949FC4AD9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1817075" y="471853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B18982-4594-0872-AEC2-849EA6AE2C1C}"/>
              </a:ext>
            </a:extLst>
          </p:cNvPr>
          <p:cNvCxnSpPr/>
          <p:nvPr/>
        </p:nvCxnSpPr>
        <p:spPr>
          <a:xfrm flipV="1">
            <a:off x="1817074" y="319453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DFF7BE-192D-FCB1-A9B8-315C5CB59C45}"/>
              </a:ext>
            </a:extLst>
          </p:cNvPr>
          <p:cNvSpPr/>
          <p:nvPr/>
        </p:nvSpPr>
        <p:spPr>
          <a:xfrm>
            <a:off x="6101861" y="369863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384C77-EE18-F84D-D437-3AFA7671E872}"/>
              </a:ext>
            </a:extLst>
          </p:cNvPr>
          <p:cNvSpPr/>
          <p:nvPr/>
        </p:nvSpPr>
        <p:spPr>
          <a:xfrm>
            <a:off x="6166336" y="522263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C9D1CD-2B4F-F050-39B0-8BC9CDF8681C}"/>
              </a:ext>
            </a:extLst>
          </p:cNvPr>
          <p:cNvCxnSpPr>
            <a:stCxn id="9" idx="0"/>
            <a:endCxn id="8" idx="2"/>
          </p:cNvCxnSpPr>
          <p:nvPr/>
        </p:nvCxnSpPr>
        <p:spPr>
          <a:xfrm flipV="1">
            <a:off x="6465275" y="471853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CF1CF81-6C04-9D2F-653E-C9FA6341A924}"/>
              </a:ext>
            </a:extLst>
          </p:cNvPr>
          <p:cNvSpPr/>
          <p:nvPr/>
        </p:nvSpPr>
        <p:spPr>
          <a:xfrm>
            <a:off x="7630247" y="369863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CB22768-6C44-860C-5EC8-E7EFA649BDE8}"/>
              </a:ext>
            </a:extLst>
          </p:cNvPr>
          <p:cNvSpPr/>
          <p:nvPr/>
        </p:nvSpPr>
        <p:spPr>
          <a:xfrm>
            <a:off x="7694722" y="522263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136836-64E0-AF99-E9ED-1465D84CD048}"/>
              </a:ext>
            </a:extLst>
          </p:cNvPr>
          <p:cNvCxnSpPr>
            <a:stCxn id="14" idx="0"/>
            <a:endCxn id="13" idx="2"/>
          </p:cNvCxnSpPr>
          <p:nvPr/>
        </p:nvCxnSpPr>
        <p:spPr>
          <a:xfrm flipV="1">
            <a:off x="7993661" y="471853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75BE5E8-AB2E-FE1F-04C5-0AB6B10C308A}"/>
              </a:ext>
            </a:extLst>
          </p:cNvPr>
          <p:cNvSpPr/>
          <p:nvPr/>
        </p:nvSpPr>
        <p:spPr>
          <a:xfrm>
            <a:off x="9158633" y="369863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6612F79-B859-7C3A-CE57-E5DF9E5BD3B9}"/>
              </a:ext>
            </a:extLst>
          </p:cNvPr>
          <p:cNvSpPr/>
          <p:nvPr/>
        </p:nvSpPr>
        <p:spPr>
          <a:xfrm>
            <a:off x="9223108" y="522263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D0B76F-7C8F-FB12-EE32-18E9DA6B9AD2}"/>
              </a:ext>
            </a:extLst>
          </p:cNvPr>
          <p:cNvCxnSpPr>
            <a:stCxn id="20" idx="0"/>
            <a:endCxn id="19" idx="2"/>
          </p:cNvCxnSpPr>
          <p:nvPr/>
        </p:nvCxnSpPr>
        <p:spPr>
          <a:xfrm flipV="1">
            <a:off x="9522047" y="471853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2A648-2EA0-B9C9-20EA-9D1581EB040C}"/>
              </a:ext>
            </a:extLst>
          </p:cNvPr>
          <p:cNvCxnSpPr>
            <a:cxnSpLocks/>
          </p:cNvCxnSpPr>
          <p:nvPr/>
        </p:nvCxnSpPr>
        <p:spPr>
          <a:xfrm>
            <a:off x="3569677" y="2491153"/>
            <a:ext cx="0" cy="353450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D6BFF19-99FD-E136-5586-7F10EF450441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6828692" y="4208584"/>
            <a:ext cx="80155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2B6923-CB20-B1E7-7BA9-935D87235DCF}"/>
              </a:ext>
            </a:extLst>
          </p:cNvPr>
          <p:cNvCxnSpPr>
            <a:cxnSpLocks/>
            <a:stCxn id="13" idx="3"/>
            <a:endCxn id="19" idx="1"/>
          </p:cNvCxnSpPr>
          <p:nvPr/>
        </p:nvCxnSpPr>
        <p:spPr>
          <a:xfrm>
            <a:off x="8357078" y="4208584"/>
            <a:ext cx="80155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C11D46D-DF87-86F0-A268-F1525F8E3BA5}"/>
                  </a:ext>
                </a:extLst>
              </p:cNvPr>
              <p:cNvSpPr txBox="1"/>
              <p:nvPr/>
            </p:nvSpPr>
            <p:spPr>
              <a:xfrm>
                <a:off x="6148755" y="5310222"/>
                <a:ext cx="599125" cy="6686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C11D46D-DF87-86F0-A268-F1525F8E3B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8755" y="5310222"/>
                <a:ext cx="599125" cy="6686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Oval 33">
            <a:extLst>
              <a:ext uri="{FF2B5EF4-FFF2-40B4-BE49-F238E27FC236}">
                <a16:creationId xmlns:a16="http://schemas.microsoft.com/office/drawing/2014/main" id="{D8563F9F-1070-AFA6-B486-CB332C267869}"/>
              </a:ext>
            </a:extLst>
          </p:cNvPr>
          <p:cNvSpPr/>
          <p:nvPr/>
        </p:nvSpPr>
        <p:spPr>
          <a:xfrm>
            <a:off x="6167604" y="259666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40EBF9B-52F6-F2F2-4C39-B1029B31AB7A}"/>
              </a:ext>
            </a:extLst>
          </p:cNvPr>
          <p:cNvCxnSpPr/>
          <p:nvPr/>
        </p:nvCxnSpPr>
        <p:spPr>
          <a:xfrm flipV="1">
            <a:off x="6466541" y="319453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0FBF68C8-BDA4-F3C8-C7AF-9B377A9CCF79}"/>
              </a:ext>
            </a:extLst>
          </p:cNvPr>
          <p:cNvSpPr/>
          <p:nvPr/>
        </p:nvSpPr>
        <p:spPr>
          <a:xfrm>
            <a:off x="7695982" y="259666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972CBF1-1202-B68C-6FBC-49D746F8752F}"/>
              </a:ext>
            </a:extLst>
          </p:cNvPr>
          <p:cNvCxnSpPr/>
          <p:nvPr/>
        </p:nvCxnSpPr>
        <p:spPr>
          <a:xfrm flipV="1">
            <a:off x="7994919" y="319453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0898875B-DB8B-C796-1CC5-C2403771A651}"/>
              </a:ext>
            </a:extLst>
          </p:cNvPr>
          <p:cNvSpPr/>
          <p:nvPr/>
        </p:nvSpPr>
        <p:spPr>
          <a:xfrm>
            <a:off x="9224356" y="259666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64BAC62-060C-B257-8BF3-D258E6F12FB5}"/>
              </a:ext>
            </a:extLst>
          </p:cNvPr>
          <p:cNvCxnSpPr/>
          <p:nvPr/>
        </p:nvCxnSpPr>
        <p:spPr>
          <a:xfrm flipV="1">
            <a:off x="9523293" y="319453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1EA1C426-FB3E-745D-544E-CB00092CC2AC}"/>
                  </a:ext>
                </a:extLst>
              </p:cNvPr>
              <p:cNvSpPr txBox="1"/>
              <p:nvPr/>
            </p:nvSpPr>
            <p:spPr>
              <a:xfrm>
                <a:off x="7675346" y="5310222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1EA1C426-FB3E-745D-544E-CB00092CC2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5346" y="5310222"/>
                <a:ext cx="599125" cy="66556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237480F8-A2A9-68A4-EFCD-881B8B0C8CB6}"/>
                  </a:ext>
                </a:extLst>
              </p:cNvPr>
              <p:cNvSpPr txBox="1"/>
              <p:nvPr/>
            </p:nvSpPr>
            <p:spPr>
              <a:xfrm>
                <a:off x="9201937" y="5310222"/>
                <a:ext cx="599125" cy="66633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237480F8-A2A9-68A4-EFCD-881B8B0C8C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01937" y="5310222"/>
                <a:ext cx="599125" cy="6663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4D7BD52-6827-A22B-F7B8-273DBCC2BFBF}"/>
                  </a:ext>
                </a:extLst>
              </p:cNvPr>
              <p:cNvSpPr txBox="1"/>
              <p:nvPr/>
            </p:nvSpPr>
            <p:spPr>
              <a:xfrm>
                <a:off x="6166356" y="2678722"/>
                <a:ext cx="599125" cy="69410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4D7BD52-6827-A22B-F7B8-273DBCC2BF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6356" y="2678722"/>
                <a:ext cx="599125" cy="69410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FCFE0CE-360E-7093-6BF1-B788FF4C3207}"/>
                  </a:ext>
                </a:extLst>
              </p:cNvPr>
              <p:cNvSpPr txBox="1"/>
              <p:nvPr/>
            </p:nvSpPr>
            <p:spPr>
              <a:xfrm>
                <a:off x="7695977" y="2663339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FCFE0CE-360E-7093-6BF1-B788FF4C3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5977" y="2663339"/>
                <a:ext cx="599125" cy="66556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0A121F13-5C24-7FCA-9385-09069D108CCB}"/>
                  </a:ext>
                </a:extLst>
              </p:cNvPr>
              <p:cNvSpPr txBox="1"/>
              <p:nvPr/>
            </p:nvSpPr>
            <p:spPr>
              <a:xfrm>
                <a:off x="9223108" y="2662356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0A121F13-5C24-7FCA-9385-09069D108C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23108" y="2662356"/>
                <a:ext cx="599125" cy="66556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970EBA1-C269-5DD7-433C-68BD3A07F459}"/>
                  </a:ext>
                </a:extLst>
              </p:cNvPr>
              <p:cNvSpPr txBox="1"/>
              <p:nvPr/>
            </p:nvSpPr>
            <p:spPr>
              <a:xfrm>
                <a:off x="6936791" y="3698630"/>
                <a:ext cx="599125" cy="6686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970EBA1-C269-5DD7-433C-68BD3A07F4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6791" y="3698630"/>
                <a:ext cx="599125" cy="66864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B6CE1BEB-C8E2-1F26-9F9C-8244F546EBF0}"/>
                  </a:ext>
                </a:extLst>
              </p:cNvPr>
              <p:cNvSpPr txBox="1"/>
              <p:nvPr/>
            </p:nvSpPr>
            <p:spPr>
              <a:xfrm>
                <a:off x="8449386" y="3698630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B6CE1BEB-C8E2-1F26-9F9C-8244F546EB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9386" y="3698630"/>
                <a:ext cx="599125" cy="66556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TextBox 69">
            <a:extLst>
              <a:ext uri="{FF2B5EF4-FFF2-40B4-BE49-F238E27FC236}">
                <a16:creationId xmlns:a16="http://schemas.microsoft.com/office/drawing/2014/main" id="{5A92943B-B043-A0E4-8A83-DE9C01CB5502}"/>
              </a:ext>
            </a:extLst>
          </p:cNvPr>
          <p:cNvSpPr txBox="1"/>
          <p:nvPr/>
        </p:nvSpPr>
        <p:spPr>
          <a:xfrm>
            <a:off x="241300" y="1075957"/>
            <a:ext cx="109366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It is important to realize that the </a:t>
            </a:r>
            <a:r>
              <a:rPr lang="en-GB" sz="2000" dirty="0" err="1"/>
              <a:t>modelparameters</a:t>
            </a:r>
            <a:r>
              <a:rPr lang="en-GB" sz="2000" dirty="0"/>
              <a:t> of the RNN are the same in each time-step, i.e. the green part in the diagram is always the same. </a:t>
            </a:r>
          </a:p>
          <a:p>
            <a:endParaRPr lang="en-GB" sz="20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8D76707-DA5D-9BD2-7CCC-5C2A95E8333A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29D8D98A-A71C-BB74-2376-2DDBC970C5F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0185549-870C-8C68-5733-8CC6259A97B3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123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recurrent neural network (RNN)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01A730E-47AF-17C0-E46B-710657EC3DF5}"/>
              </a:ext>
            </a:extLst>
          </p:cNvPr>
          <p:cNvSpPr/>
          <p:nvPr/>
        </p:nvSpPr>
        <p:spPr>
          <a:xfrm>
            <a:off x="1453661" y="369863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51376-E54A-9C1B-CF5F-518C69339E8C}"/>
              </a:ext>
            </a:extLst>
          </p:cNvPr>
          <p:cNvSpPr/>
          <p:nvPr/>
        </p:nvSpPr>
        <p:spPr>
          <a:xfrm>
            <a:off x="1518136" y="522263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709CDC-1098-E8DD-96EB-5964BC292B6B}"/>
              </a:ext>
            </a:extLst>
          </p:cNvPr>
          <p:cNvSpPr/>
          <p:nvPr/>
        </p:nvSpPr>
        <p:spPr>
          <a:xfrm>
            <a:off x="1518137" y="259666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9D933C-B076-D9AB-D21A-2D9949FC4AD9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1817075" y="471853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B18982-4594-0872-AEC2-849EA6AE2C1C}"/>
              </a:ext>
            </a:extLst>
          </p:cNvPr>
          <p:cNvCxnSpPr/>
          <p:nvPr/>
        </p:nvCxnSpPr>
        <p:spPr>
          <a:xfrm flipV="1">
            <a:off x="1817074" y="319453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DFF7BE-192D-FCB1-A9B8-315C5CB59C45}"/>
              </a:ext>
            </a:extLst>
          </p:cNvPr>
          <p:cNvSpPr/>
          <p:nvPr/>
        </p:nvSpPr>
        <p:spPr>
          <a:xfrm>
            <a:off x="6101861" y="369863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384C77-EE18-F84D-D437-3AFA7671E872}"/>
              </a:ext>
            </a:extLst>
          </p:cNvPr>
          <p:cNvSpPr/>
          <p:nvPr/>
        </p:nvSpPr>
        <p:spPr>
          <a:xfrm>
            <a:off x="6166336" y="522263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C9D1CD-2B4F-F050-39B0-8BC9CDF8681C}"/>
              </a:ext>
            </a:extLst>
          </p:cNvPr>
          <p:cNvCxnSpPr>
            <a:stCxn id="9" idx="0"/>
            <a:endCxn id="8" idx="2"/>
          </p:cNvCxnSpPr>
          <p:nvPr/>
        </p:nvCxnSpPr>
        <p:spPr>
          <a:xfrm flipV="1">
            <a:off x="6465275" y="471853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CF1CF81-6C04-9D2F-653E-C9FA6341A924}"/>
              </a:ext>
            </a:extLst>
          </p:cNvPr>
          <p:cNvSpPr/>
          <p:nvPr/>
        </p:nvSpPr>
        <p:spPr>
          <a:xfrm>
            <a:off x="7630247" y="369863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CB22768-6C44-860C-5EC8-E7EFA649BDE8}"/>
              </a:ext>
            </a:extLst>
          </p:cNvPr>
          <p:cNvSpPr/>
          <p:nvPr/>
        </p:nvSpPr>
        <p:spPr>
          <a:xfrm>
            <a:off x="7694722" y="522263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136836-64E0-AF99-E9ED-1465D84CD048}"/>
              </a:ext>
            </a:extLst>
          </p:cNvPr>
          <p:cNvCxnSpPr>
            <a:stCxn id="14" idx="0"/>
            <a:endCxn id="13" idx="2"/>
          </p:cNvCxnSpPr>
          <p:nvPr/>
        </p:nvCxnSpPr>
        <p:spPr>
          <a:xfrm flipV="1">
            <a:off x="7993661" y="471853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75BE5E8-AB2E-FE1F-04C5-0AB6B10C308A}"/>
              </a:ext>
            </a:extLst>
          </p:cNvPr>
          <p:cNvSpPr/>
          <p:nvPr/>
        </p:nvSpPr>
        <p:spPr>
          <a:xfrm>
            <a:off x="9158633" y="369863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6612F79-B859-7C3A-CE57-E5DF9E5BD3B9}"/>
              </a:ext>
            </a:extLst>
          </p:cNvPr>
          <p:cNvSpPr/>
          <p:nvPr/>
        </p:nvSpPr>
        <p:spPr>
          <a:xfrm>
            <a:off x="9223108" y="522263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D0B76F-7C8F-FB12-EE32-18E9DA6B9AD2}"/>
              </a:ext>
            </a:extLst>
          </p:cNvPr>
          <p:cNvCxnSpPr>
            <a:stCxn id="20" idx="0"/>
            <a:endCxn id="19" idx="2"/>
          </p:cNvCxnSpPr>
          <p:nvPr/>
        </p:nvCxnSpPr>
        <p:spPr>
          <a:xfrm flipV="1">
            <a:off x="9522047" y="471853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2A648-2EA0-B9C9-20EA-9D1581EB040C}"/>
              </a:ext>
            </a:extLst>
          </p:cNvPr>
          <p:cNvCxnSpPr>
            <a:cxnSpLocks/>
          </p:cNvCxnSpPr>
          <p:nvPr/>
        </p:nvCxnSpPr>
        <p:spPr>
          <a:xfrm>
            <a:off x="3569677" y="2491153"/>
            <a:ext cx="0" cy="353450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D6BFF19-99FD-E136-5586-7F10EF450441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6828692" y="4208584"/>
            <a:ext cx="80155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2B6923-CB20-B1E7-7BA9-935D87235DCF}"/>
              </a:ext>
            </a:extLst>
          </p:cNvPr>
          <p:cNvCxnSpPr>
            <a:cxnSpLocks/>
            <a:stCxn id="13" idx="3"/>
            <a:endCxn id="19" idx="1"/>
          </p:cNvCxnSpPr>
          <p:nvPr/>
        </p:nvCxnSpPr>
        <p:spPr>
          <a:xfrm>
            <a:off x="8357078" y="4208584"/>
            <a:ext cx="80155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C11D46D-DF87-86F0-A268-F1525F8E3BA5}"/>
                  </a:ext>
                </a:extLst>
              </p:cNvPr>
              <p:cNvSpPr txBox="1"/>
              <p:nvPr/>
            </p:nvSpPr>
            <p:spPr>
              <a:xfrm>
                <a:off x="6148755" y="5310222"/>
                <a:ext cx="599125" cy="6686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C11D46D-DF87-86F0-A268-F1525F8E3B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8755" y="5310222"/>
                <a:ext cx="599125" cy="6686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Oval 33">
            <a:extLst>
              <a:ext uri="{FF2B5EF4-FFF2-40B4-BE49-F238E27FC236}">
                <a16:creationId xmlns:a16="http://schemas.microsoft.com/office/drawing/2014/main" id="{D8563F9F-1070-AFA6-B486-CB332C267869}"/>
              </a:ext>
            </a:extLst>
          </p:cNvPr>
          <p:cNvSpPr/>
          <p:nvPr/>
        </p:nvSpPr>
        <p:spPr>
          <a:xfrm>
            <a:off x="6167604" y="259666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40EBF9B-52F6-F2F2-4C39-B1029B31AB7A}"/>
              </a:ext>
            </a:extLst>
          </p:cNvPr>
          <p:cNvCxnSpPr/>
          <p:nvPr/>
        </p:nvCxnSpPr>
        <p:spPr>
          <a:xfrm flipV="1">
            <a:off x="6466541" y="319453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0FBF68C8-BDA4-F3C8-C7AF-9B377A9CCF79}"/>
              </a:ext>
            </a:extLst>
          </p:cNvPr>
          <p:cNvSpPr/>
          <p:nvPr/>
        </p:nvSpPr>
        <p:spPr>
          <a:xfrm>
            <a:off x="7695982" y="259666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972CBF1-1202-B68C-6FBC-49D746F8752F}"/>
              </a:ext>
            </a:extLst>
          </p:cNvPr>
          <p:cNvCxnSpPr/>
          <p:nvPr/>
        </p:nvCxnSpPr>
        <p:spPr>
          <a:xfrm flipV="1">
            <a:off x="7994919" y="319453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0898875B-DB8B-C796-1CC5-C2403771A651}"/>
              </a:ext>
            </a:extLst>
          </p:cNvPr>
          <p:cNvSpPr/>
          <p:nvPr/>
        </p:nvSpPr>
        <p:spPr>
          <a:xfrm>
            <a:off x="9224356" y="259666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64BAC62-060C-B257-8BF3-D258E6F12FB5}"/>
              </a:ext>
            </a:extLst>
          </p:cNvPr>
          <p:cNvCxnSpPr/>
          <p:nvPr/>
        </p:nvCxnSpPr>
        <p:spPr>
          <a:xfrm flipV="1">
            <a:off x="9523293" y="319453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1EA1C426-FB3E-745D-544E-CB00092CC2AC}"/>
                  </a:ext>
                </a:extLst>
              </p:cNvPr>
              <p:cNvSpPr txBox="1"/>
              <p:nvPr/>
            </p:nvSpPr>
            <p:spPr>
              <a:xfrm>
                <a:off x="7675346" y="5310222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1EA1C426-FB3E-745D-544E-CB00092CC2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5346" y="5310222"/>
                <a:ext cx="599125" cy="66556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237480F8-A2A9-68A4-EFCD-881B8B0C8CB6}"/>
                  </a:ext>
                </a:extLst>
              </p:cNvPr>
              <p:cNvSpPr txBox="1"/>
              <p:nvPr/>
            </p:nvSpPr>
            <p:spPr>
              <a:xfrm>
                <a:off x="9201937" y="5310222"/>
                <a:ext cx="599125" cy="66633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237480F8-A2A9-68A4-EFCD-881B8B0C8C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01937" y="5310222"/>
                <a:ext cx="599125" cy="6663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4D7BD52-6827-A22B-F7B8-273DBCC2BFBF}"/>
                  </a:ext>
                </a:extLst>
              </p:cNvPr>
              <p:cNvSpPr txBox="1"/>
              <p:nvPr/>
            </p:nvSpPr>
            <p:spPr>
              <a:xfrm>
                <a:off x="6166356" y="2678722"/>
                <a:ext cx="599125" cy="69410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4D7BD52-6827-A22B-F7B8-273DBCC2BF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6356" y="2678722"/>
                <a:ext cx="599125" cy="69410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FCFE0CE-360E-7093-6BF1-B788FF4C3207}"/>
                  </a:ext>
                </a:extLst>
              </p:cNvPr>
              <p:cNvSpPr txBox="1"/>
              <p:nvPr/>
            </p:nvSpPr>
            <p:spPr>
              <a:xfrm>
                <a:off x="7695977" y="2663339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FCFE0CE-360E-7093-6BF1-B788FF4C3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5977" y="2663339"/>
                <a:ext cx="599125" cy="66556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0A121F13-5C24-7FCA-9385-09069D108CCB}"/>
                  </a:ext>
                </a:extLst>
              </p:cNvPr>
              <p:cNvSpPr txBox="1"/>
              <p:nvPr/>
            </p:nvSpPr>
            <p:spPr>
              <a:xfrm>
                <a:off x="9223108" y="2662356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0A121F13-5C24-7FCA-9385-09069D108C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23108" y="2662356"/>
                <a:ext cx="599125" cy="66556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970EBA1-C269-5DD7-433C-68BD3A07F459}"/>
                  </a:ext>
                </a:extLst>
              </p:cNvPr>
              <p:cNvSpPr txBox="1"/>
              <p:nvPr/>
            </p:nvSpPr>
            <p:spPr>
              <a:xfrm>
                <a:off x="6936791" y="3698630"/>
                <a:ext cx="599125" cy="6686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970EBA1-C269-5DD7-433C-68BD3A07F4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6791" y="3698630"/>
                <a:ext cx="599125" cy="66864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B6CE1BEB-C8E2-1F26-9F9C-8244F546EBF0}"/>
                  </a:ext>
                </a:extLst>
              </p:cNvPr>
              <p:cNvSpPr txBox="1"/>
              <p:nvPr/>
            </p:nvSpPr>
            <p:spPr>
              <a:xfrm>
                <a:off x="8449386" y="3698630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B6CE1BEB-C8E2-1F26-9F9C-8244F546EB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9386" y="3698630"/>
                <a:ext cx="599125" cy="66556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TextBox 69">
            <a:extLst>
              <a:ext uri="{FF2B5EF4-FFF2-40B4-BE49-F238E27FC236}">
                <a16:creationId xmlns:a16="http://schemas.microsoft.com/office/drawing/2014/main" id="{5A92943B-B043-A0E4-8A83-DE9C01CB5502}"/>
              </a:ext>
            </a:extLst>
          </p:cNvPr>
          <p:cNvSpPr txBox="1"/>
          <p:nvPr/>
        </p:nvSpPr>
        <p:spPr>
          <a:xfrm>
            <a:off x="241300" y="1075957"/>
            <a:ext cx="109366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It is important to realize that the </a:t>
            </a:r>
            <a:r>
              <a:rPr lang="en-GB" sz="2000" dirty="0" err="1"/>
              <a:t>modelparameters</a:t>
            </a:r>
            <a:r>
              <a:rPr lang="en-GB" sz="2000" dirty="0"/>
              <a:t> of the RNN are the same in each time-step, i.e. the green part in the diagram is always the same. </a:t>
            </a:r>
          </a:p>
          <a:p>
            <a:endParaRPr lang="en-GB" sz="2000" dirty="0"/>
          </a:p>
          <a:p>
            <a:r>
              <a:rPr lang="en-GB" sz="2000" dirty="0"/>
              <a:t>So, we can also represent the RNN as shown on the left.</a:t>
            </a:r>
          </a:p>
          <a:p>
            <a:endParaRPr lang="en-GB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011E463-4506-B50D-D00D-872B0088135F}"/>
                  </a:ext>
                </a:extLst>
              </p:cNvPr>
              <p:cNvSpPr txBox="1"/>
              <p:nvPr/>
            </p:nvSpPr>
            <p:spPr>
              <a:xfrm>
                <a:off x="1498213" y="5310222"/>
                <a:ext cx="599125" cy="66377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011E463-4506-B50D-D00D-872B008813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8213" y="5310222"/>
                <a:ext cx="599125" cy="663771"/>
              </a:xfrm>
              <a:prstGeom prst="rect">
                <a:avLst/>
              </a:prstGeom>
              <a:blipFill>
                <a:blip r:embed="rId11"/>
                <a:stretch>
                  <a:fillRect t="-917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3F2439A-5DD6-7508-7847-06F46BFF99C9}"/>
                  </a:ext>
                </a:extLst>
              </p:cNvPr>
              <p:cNvSpPr txBox="1"/>
              <p:nvPr/>
            </p:nvSpPr>
            <p:spPr>
              <a:xfrm>
                <a:off x="1518136" y="2666513"/>
                <a:ext cx="599125" cy="66377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3F2439A-5DD6-7508-7847-06F46BFF99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8136" y="2666513"/>
                <a:ext cx="599125" cy="663771"/>
              </a:xfrm>
              <a:prstGeom prst="rect">
                <a:avLst/>
              </a:prstGeom>
              <a:blipFill>
                <a:blip r:embed="rId12"/>
                <a:stretch>
                  <a:fillRect t="-6422" r="-38776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C112F8-2A6D-D9EA-7C33-33A9DC59C41C}"/>
              </a:ext>
            </a:extLst>
          </p:cNvPr>
          <p:cNvCxnSpPr>
            <a:stCxn id="2" idx="3"/>
          </p:cNvCxnSpPr>
          <p:nvPr/>
        </p:nvCxnSpPr>
        <p:spPr>
          <a:xfrm>
            <a:off x="2180492" y="4208584"/>
            <a:ext cx="39858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91F5231-F47B-1473-A9D8-41BE1AAD7F10}"/>
              </a:ext>
            </a:extLst>
          </p:cNvPr>
          <p:cNvCxnSpPr>
            <a:cxnSpLocks/>
          </p:cNvCxnSpPr>
          <p:nvPr/>
        </p:nvCxnSpPr>
        <p:spPr>
          <a:xfrm flipV="1">
            <a:off x="2579077" y="3534508"/>
            <a:ext cx="0" cy="67407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D4DEB7A-BA68-753F-9503-1C9B28BE4E95}"/>
              </a:ext>
            </a:extLst>
          </p:cNvPr>
          <p:cNvCxnSpPr>
            <a:cxnSpLocks/>
          </p:cNvCxnSpPr>
          <p:nvPr/>
        </p:nvCxnSpPr>
        <p:spPr>
          <a:xfrm flipH="1">
            <a:off x="1008185" y="3534508"/>
            <a:ext cx="157089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C52B8EB-4358-4CF0-E536-9C27068F2A22}"/>
              </a:ext>
            </a:extLst>
          </p:cNvPr>
          <p:cNvCxnSpPr>
            <a:cxnSpLocks/>
          </p:cNvCxnSpPr>
          <p:nvPr/>
        </p:nvCxnSpPr>
        <p:spPr>
          <a:xfrm>
            <a:off x="1008185" y="3534508"/>
            <a:ext cx="0" cy="67407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D8E8FC9-7408-38BA-2BDB-CDDCE1A78EC7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1008185" y="4208584"/>
            <a:ext cx="44547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724254FD-9CE0-BC34-8EB6-408D085FA581}"/>
                  </a:ext>
                </a:extLst>
              </p:cNvPr>
              <p:cNvSpPr txBox="1"/>
              <p:nvPr/>
            </p:nvSpPr>
            <p:spPr>
              <a:xfrm>
                <a:off x="2519926" y="3693199"/>
                <a:ext cx="599125" cy="66377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724254FD-9CE0-BC34-8EB6-408D085FA5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9926" y="3693199"/>
                <a:ext cx="599125" cy="663771"/>
              </a:xfrm>
              <a:prstGeom prst="rect">
                <a:avLst/>
              </a:prstGeom>
              <a:blipFill>
                <a:blip r:embed="rId13"/>
                <a:stretch>
                  <a:fillRect t="-917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Box 48">
            <a:extLst>
              <a:ext uri="{FF2B5EF4-FFF2-40B4-BE49-F238E27FC236}">
                <a16:creationId xmlns:a16="http://schemas.microsoft.com/office/drawing/2014/main" id="{AC2999B8-C427-F2EB-98A1-ED79DAF84B4D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891CAF8-9647-0F26-A930-32CDE9D7F9B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564B46B-F147-89B6-A2B1-76C5AA925093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679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RNN encoding - decoding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DFF7BE-192D-FCB1-A9B8-315C5CB59C45}"/>
              </a:ext>
            </a:extLst>
          </p:cNvPr>
          <p:cNvSpPr/>
          <p:nvPr/>
        </p:nvSpPr>
        <p:spPr>
          <a:xfrm>
            <a:off x="1735014" y="358140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384C77-EE18-F84D-D437-3AFA7671E872}"/>
              </a:ext>
            </a:extLst>
          </p:cNvPr>
          <p:cNvSpPr/>
          <p:nvPr/>
        </p:nvSpPr>
        <p:spPr>
          <a:xfrm>
            <a:off x="1799489" y="510540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C9D1CD-2B4F-F050-39B0-8BC9CDF8681C}"/>
              </a:ext>
            </a:extLst>
          </p:cNvPr>
          <p:cNvCxnSpPr>
            <a:stCxn id="9" idx="0"/>
            <a:endCxn id="8" idx="2"/>
          </p:cNvCxnSpPr>
          <p:nvPr/>
        </p:nvCxnSpPr>
        <p:spPr>
          <a:xfrm flipV="1">
            <a:off x="2098428" y="460130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CF1CF81-6C04-9D2F-653E-C9FA6341A924}"/>
              </a:ext>
            </a:extLst>
          </p:cNvPr>
          <p:cNvSpPr/>
          <p:nvPr/>
        </p:nvSpPr>
        <p:spPr>
          <a:xfrm>
            <a:off x="3263400" y="358140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CB22768-6C44-860C-5EC8-E7EFA649BDE8}"/>
              </a:ext>
            </a:extLst>
          </p:cNvPr>
          <p:cNvSpPr/>
          <p:nvPr/>
        </p:nvSpPr>
        <p:spPr>
          <a:xfrm>
            <a:off x="3327875" y="510540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136836-64E0-AF99-E9ED-1465D84CD048}"/>
              </a:ext>
            </a:extLst>
          </p:cNvPr>
          <p:cNvCxnSpPr>
            <a:stCxn id="14" idx="0"/>
            <a:endCxn id="13" idx="2"/>
          </p:cNvCxnSpPr>
          <p:nvPr/>
        </p:nvCxnSpPr>
        <p:spPr>
          <a:xfrm flipV="1">
            <a:off x="3626814" y="460130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75BE5E8-AB2E-FE1F-04C5-0AB6B10C308A}"/>
              </a:ext>
            </a:extLst>
          </p:cNvPr>
          <p:cNvSpPr/>
          <p:nvPr/>
        </p:nvSpPr>
        <p:spPr>
          <a:xfrm>
            <a:off x="4791786" y="358140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6612F79-B859-7C3A-CE57-E5DF9E5BD3B9}"/>
              </a:ext>
            </a:extLst>
          </p:cNvPr>
          <p:cNvSpPr/>
          <p:nvPr/>
        </p:nvSpPr>
        <p:spPr>
          <a:xfrm>
            <a:off x="4856261" y="5105401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D0B76F-7C8F-FB12-EE32-18E9DA6B9AD2}"/>
              </a:ext>
            </a:extLst>
          </p:cNvPr>
          <p:cNvCxnSpPr>
            <a:stCxn id="20" idx="0"/>
            <a:endCxn id="19" idx="2"/>
          </p:cNvCxnSpPr>
          <p:nvPr/>
        </p:nvCxnSpPr>
        <p:spPr>
          <a:xfrm flipV="1">
            <a:off x="5155200" y="4601308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D6BFF19-99FD-E136-5586-7F10EF450441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2461845" y="4091354"/>
            <a:ext cx="80155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2B6923-CB20-B1E7-7BA9-935D87235DCF}"/>
              </a:ext>
            </a:extLst>
          </p:cNvPr>
          <p:cNvCxnSpPr>
            <a:cxnSpLocks/>
            <a:stCxn id="13" idx="3"/>
            <a:endCxn id="19" idx="1"/>
          </p:cNvCxnSpPr>
          <p:nvPr/>
        </p:nvCxnSpPr>
        <p:spPr>
          <a:xfrm>
            <a:off x="3990231" y="4091354"/>
            <a:ext cx="80155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C11D46D-DF87-86F0-A268-F1525F8E3BA5}"/>
                  </a:ext>
                </a:extLst>
              </p:cNvPr>
              <p:cNvSpPr txBox="1"/>
              <p:nvPr/>
            </p:nvSpPr>
            <p:spPr>
              <a:xfrm>
                <a:off x="1781908" y="5192992"/>
                <a:ext cx="599125" cy="6686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C11D46D-DF87-86F0-A268-F1525F8E3B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1908" y="5192992"/>
                <a:ext cx="599125" cy="6686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288F393-E5FA-C1E8-B1B2-1CEF21FB1489}"/>
              </a:ext>
            </a:extLst>
          </p:cNvPr>
          <p:cNvSpPr/>
          <p:nvPr/>
        </p:nvSpPr>
        <p:spPr>
          <a:xfrm>
            <a:off x="6320168" y="358140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8563F9F-1070-AFA6-B486-CB332C267869}"/>
              </a:ext>
            </a:extLst>
          </p:cNvPr>
          <p:cNvSpPr/>
          <p:nvPr/>
        </p:nvSpPr>
        <p:spPr>
          <a:xfrm>
            <a:off x="6384644" y="247943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40EBF9B-52F6-F2F2-4C39-B1029B31AB7A}"/>
              </a:ext>
            </a:extLst>
          </p:cNvPr>
          <p:cNvCxnSpPr/>
          <p:nvPr/>
        </p:nvCxnSpPr>
        <p:spPr>
          <a:xfrm flipV="1">
            <a:off x="6683581" y="307730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3692CA6-D4AC-5FD5-B5D6-A97F53F4B8EA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5518613" y="4091354"/>
            <a:ext cx="80155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D919B8E-FCD3-B6DF-5142-4B8A71DFFA61}"/>
              </a:ext>
            </a:extLst>
          </p:cNvPr>
          <p:cNvSpPr/>
          <p:nvPr/>
        </p:nvSpPr>
        <p:spPr>
          <a:xfrm>
            <a:off x="7848546" y="358140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FBF68C8-BDA4-F3C8-C7AF-9B377A9CCF79}"/>
              </a:ext>
            </a:extLst>
          </p:cNvPr>
          <p:cNvSpPr/>
          <p:nvPr/>
        </p:nvSpPr>
        <p:spPr>
          <a:xfrm>
            <a:off x="7913022" y="247943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972CBF1-1202-B68C-6FBC-49D746F8752F}"/>
              </a:ext>
            </a:extLst>
          </p:cNvPr>
          <p:cNvCxnSpPr/>
          <p:nvPr/>
        </p:nvCxnSpPr>
        <p:spPr>
          <a:xfrm flipV="1">
            <a:off x="8211959" y="307730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9A1F1A2-2536-A452-6E44-13ECBCED422A}"/>
              </a:ext>
            </a:extLst>
          </p:cNvPr>
          <p:cNvCxnSpPr>
            <a:cxnSpLocks/>
            <a:endCxn id="38" idx="1"/>
          </p:cNvCxnSpPr>
          <p:nvPr/>
        </p:nvCxnSpPr>
        <p:spPr>
          <a:xfrm>
            <a:off x="7046991" y="4091354"/>
            <a:ext cx="80155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9D95E033-A77C-A941-4508-66E48CC116FF}"/>
              </a:ext>
            </a:extLst>
          </p:cNvPr>
          <p:cNvSpPr/>
          <p:nvPr/>
        </p:nvSpPr>
        <p:spPr>
          <a:xfrm>
            <a:off x="9376920" y="3581400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0898875B-DB8B-C796-1CC5-C2403771A651}"/>
              </a:ext>
            </a:extLst>
          </p:cNvPr>
          <p:cNvSpPr/>
          <p:nvPr/>
        </p:nvSpPr>
        <p:spPr>
          <a:xfrm>
            <a:off x="9441396" y="2479430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64BAC62-060C-B257-8BF3-D258E6F12FB5}"/>
              </a:ext>
            </a:extLst>
          </p:cNvPr>
          <p:cNvCxnSpPr/>
          <p:nvPr/>
        </p:nvCxnSpPr>
        <p:spPr>
          <a:xfrm flipV="1">
            <a:off x="9740333" y="3077307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4CADC40-9386-909F-6992-4AF5C52E1CB8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8575365" y="4091354"/>
            <a:ext cx="80155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1EA1C426-FB3E-745D-544E-CB00092CC2AC}"/>
                  </a:ext>
                </a:extLst>
              </p:cNvPr>
              <p:cNvSpPr txBox="1"/>
              <p:nvPr/>
            </p:nvSpPr>
            <p:spPr>
              <a:xfrm>
                <a:off x="3308499" y="5192992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1EA1C426-FB3E-745D-544E-CB00092CC2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8499" y="5192992"/>
                <a:ext cx="599125" cy="66556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237480F8-A2A9-68A4-EFCD-881B8B0C8CB6}"/>
                  </a:ext>
                </a:extLst>
              </p:cNvPr>
              <p:cNvSpPr txBox="1"/>
              <p:nvPr/>
            </p:nvSpPr>
            <p:spPr>
              <a:xfrm>
                <a:off x="4835090" y="5192992"/>
                <a:ext cx="599125" cy="66633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237480F8-A2A9-68A4-EFCD-881B8B0C8C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5090" y="5192992"/>
                <a:ext cx="599125" cy="6663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4D7BD52-6827-A22B-F7B8-273DBCC2BFBF}"/>
                  </a:ext>
                </a:extLst>
              </p:cNvPr>
              <p:cNvSpPr txBox="1"/>
              <p:nvPr/>
            </p:nvSpPr>
            <p:spPr>
              <a:xfrm>
                <a:off x="6383396" y="2561492"/>
                <a:ext cx="599125" cy="69410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4D7BD52-6827-A22B-F7B8-273DBCC2BF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3396" y="2561492"/>
                <a:ext cx="599125" cy="69410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FCFE0CE-360E-7093-6BF1-B788FF4C3207}"/>
                  </a:ext>
                </a:extLst>
              </p:cNvPr>
              <p:cNvSpPr txBox="1"/>
              <p:nvPr/>
            </p:nvSpPr>
            <p:spPr>
              <a:xfrm>
                <a:off x="7913017" y="2546109"/>
                <a:ext cx="599125" cy="6647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FCFE0CE-360E-7093-6BF1-B788FF4C32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3017" y="2546109"/>
                <a:ext cx="599125" cy="66479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0A121F13-5C24-7FCA-9385-09069D108CCB}"/>
                  </a:ext>
                </a:extLst>
              </p:cNvPr>
              <p:cNvSpPr txBox="1"/>
              <p:nvPr/>
            </p:nvSpPr>
            <p:spPr>
              <a:xfrm>
                <a:off x="9440148" y="2545126"/>
                <a:ext cx="599125" cy="69903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0A121F13-5C24-7FCA-9385-09069D108C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40148" y="2545126"/>
                <a:ext cx="599125" cy="69903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EC06901-5655-EF80-6921-0F03B3D67973}"/>
                  </a:ext>
                </a:extLst>
              </p:cNvPr>
              <p:cNvSpPr txBox="1"/>
              <p:nvPr/>
            </p:nvSpPr>
            <p:spPr>
              <a:xfrm>
                <a:off x="241300" y="1075957"/>
                <a:ext cx="10936654" cy="10339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A general case of an RNN is many to many with an encoder encoding the input sequence into a hidden state vector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GB" sz="2000" dirty="0"/>
                  <a:t> in the diagram below) and then applying the decoder to decode the hidden state vector into the output sequence. 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EC06901-5655-EF80-6921-0F03B3D679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300" y="1075957"/>
                <a:ext cx="10936654" cy="1033937"/>
              </a:xfrm>
              <a:prstGeom prst="rect">
                <a:avLst/>
              </a:prstGeom>
              <a:blipFill>
                <a:blip r:embed="rId9"/>
                <a:stretch>
                  <a:fillRect l="-613" t="-3550" r="-613" b="-10059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488D5B6-5A9C-5DC8-7E83-2657A2CB8A2D}"/>
                  </a:ext>
                </a:extLst>
              </p:cNvPr>
              <p:cNvSpPr txBox="1"/>
              <p:nvPr/>
            </p:nvSpPr>
            <p:spPr>
              <a:xfrm>
                <a:off x="2536569" y="3581400"/>
                <a:ext cx="599125" cy="6686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488D5B6-5A9C-5DC8-7E83-2657A2CB8A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6569" y="3581400"/>
                <a:ext cx="599125" cy="66864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A98E6DC-4FC5-CE67-F7EE-72CA9F3EE1DD}"/>
                  </a:ext>
                </a:extLst>
              </p:cNvPr>
              <p:cNvSpPr txBox="1"/>
              <p:nvPr/>
            </p:nvSpPr>
            <p:spPr>
              <a:xfrm>
                <a:off x="4076665" y="3581400"/>
                <a:ext cx="599125" cy="66556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A98E6DC-4FC5-CE67-F7EE-72CA9F3EE1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6665" y="3581400"/>
                <a:ext cx="599125" cy="66556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A2DD97C-6EAF-74EC-6241-56A900B76042}"/>
                  </a:ext>
                </a:extLst>
              </p:cNvPr>
              <p:cNvSpPr txBox="1"/>
              <p:nvPr/>
            </p:nvSpPr>
            <p:spPr>
              <a:xfrm>
                <a:off x="5582464" y="3581400"/>
                <a:ext cx="599125" cy="6681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A2DD97C-6EAF-74EC-6241-56A900B760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2464" y="3581400"/>
                <a:ext cx="599125" cy="668196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F79CE6B-C71D-F8B2-48EF-22D7A7F68077}"/>
                  </a:ext>
                </a:extLst>
              </p:cNvPr>
              <p:cNvSpPr txBox="1"/>
              <p:nvPr/>
            </p:nvSpPr>
            <p:spPr>
              <a:xfrm>
                <a:off x="7110846" y="3578771"/>
                <a:ext cx="599125" cy="6681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F79CE6B-C71D-F8B2-48EF-22D7A7F680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0846" y="3578771"/>
                <a:ext cx="599125" cy="668196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97D605D-DB4D-69B8-BBF3-70155A8FD613}"/>
                  </a:ext>
                </a:extLst>
              </p:cNvPr>
              <p:cNvSpPr txBox="1"/>
              <p:nvPr/>
            </p:nvSpPr>
            <p:spPr>
              <a:xfrm>
                <a:off x="8659939" y="3578771"/>
                <a:ext cx="599125" cy="6681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97D605D-DB4D-69B8-BBF3-70155A8FD6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9939" y="3578771"/>
                <a:ext cx="599125" cy="668196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Oval 22">
            <a:extLst>
              <a:ext uri="{FF2B5EF4-FFF2-40B4-BE49-F238E27FC236}">
                <a16:creationId xmlns:a16="http://schemas.microsoft.com/office/drawing/2014/main" id="{3B072907-CDA4-8235-C05E-154A721B666A}"/>
              </a:ext>
            </a:extLst>
          </p:cNvPr>
          <p:cNvSpPr/>
          <p:nvPr/>
        </p:nvSpPr>
        <p:spPr>
          <a:xfrm>
            <a:off x="7925989" y="5082396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D9D685F-F8C2-6BF5-C0E4-3348AE33EC62}"/>
              </a:ext>
            </a:extLst>
          </p:cNvPr>
          <p:cNvCxnSpPr/>
          <p:nvPr/>
        </p:nvCxnSpPr>
        <p:spPr>
          <a:xfrm flipV="1">
            <a:off x="8223681" y="4583944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7DA63E6-FFC0-E9E7-B45A-B2A0F01517F6}"/>
                  </a:ext>
                </a:extLst>
              </p:cNvPr>
              <p:cNvSpPr txBox="1"/>
              <p:nvPr/>
            </p:nvSpPr>
            <p:spPr>
              <a:xfrm>
                <a:off x="7930603" y="5164458"/>
                <a:ext cx="599125" cy="69410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7DA63E6-FFC0-E9E7-B45A-B2A0F01517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0603" y="5164458"/>
                <a:ext cx="599125" cy="694101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Oval 27">
            <a:extLst>
              <a:ext uri="{FF2B5EF4-FFF2-40B4-BE49-F238E27FC236}">
                <a16:creationId xmlns:a16="http://schemas.microsoft.com/office/drawing/2014/main" id="{1971CAEA-B31B-92F0-2B28-38743B9D0C2D}"/>
              </a:ext>
            </a:extLst>
          </p:cNvPr>
          <p:cNvSpPr/>
          <p:nvPr/>
        </p:nvSpPr>
        <p:spPr>
          <a:xfrm>
            <a:off x="9480266" y="5093898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1ACD963-FBCC-81E9-CD7B-742AB3ECAB8D}"/>
              </a:ext>
            </a:extLst>
          </p:cNvPr>
          <p:cNvCxnSpPr/>
          <p:nvPr/>
        </p:nvCxnSpPr>
        <p:spPr>
          <a:xfrm flipV="1">
            <a:off x="9777958" y="4595446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5DE0829-DC70-5442-47E0-B4FEF65036F2}"/>
                  </a:ext>
                </a:extLst>
              </p:cNvPr>
              <p:cNvSpPr txBox="1"/>
              <p:nvPr/>
            </p:nvSpPr>
            <p:spPr>
              <a:xfrm>
                <a:off x="9484880" y="5175960"/>
                <a:ext cx="599125" cy="6647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  <m:sup>
                          <m:r>
                            <a:rPr lang="en-GB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GB" sz="2400" b="0" dirty="0"/>
              </a:p>
              <a:p>
                <a:endParaRPr lang="en-GB" b="0" dirty="0"/>
              </a:p>
            </p:txBody>
          </p:sp>
        </mc:Choice>
        <mc:Fallback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5DE0829-DC70-5442-47E0-B4FEF65036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84880" y="5175960"/>
                <a:ext cx="599125" cy="664797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Oval 34">
            <a:extLst>
              <a:ext uri="{FF2B5EF4-FFF2-40B4-BE49-F238E27FC236}">
                <a16:creationId xmlns:a16="http://schemas.microsoft.com/office/drawing/2014/main" id="{7919E89F-F219-D8EE-A614-D2FABF4C5C90}"/>
              </a:ext>
            </a:extLst>
          </p:cNvPr>
          <p:cNvSpPr/>
          <p:nvPr/>
        </p:nvSpPr>
        <p:spPr>
          <a:xfrm>
            <a:off x="6181590" y="5099761"/>
            <a:ext cx="1023976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</a:rPr>
              <a:t>&lt;stop&gt;</a:t>
            </a:r>
            <a:endParaRPr lang="LID4096" sz="1400" dirty="0">
              <a:solidFill>
                <a:schemeClr val="tx1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8DC2F93-64E7-7FD6-91F7-3FE471DEFE14}"/>
              </a:ext>
            </a:extLst>
          </p:cNvPr>
          <p:cNvCxnSpPr/>
          <p:nvPr/>
        </p:nvCxnSpPr>
        <p:spPr>
          <a:xfrm flipV="1">
            <a:off x="6701704" y="460130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156B4D3-E489-C266-D127-D6606D4B2BD8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7F69B1A-DA50-353B-DCF9-5BED1052991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2C39ABC-4429-2BF1-1645-14F675B1EA2C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203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q2seq_5">
            <a:hlinkClick r:id="" action="ppaction://media"/>
            <a:extLst>
              <a:ext uri="{FF2B5EF4-FFF2-40B4-BE49-F238E27FC236}">
                <a16:creationId xmlns:a16="http://schemas.microsoft.com/office/drawing/2014/main" id="{074AB6DE-D155-4B7B-A122-013048C0A6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7846" y="2011296"/>
            <a:ext cx="9623927" cy="41169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722131-4F0A-577E-24C2-CA88413F7B2D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RNN encoding - decoding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F2CBB9-AED0-E69F-1258-AB5FC3F54228}"/>
              </a:ext>
            </a:extLst>
          </p:cNvPr>
          <p:cNvSpPr txBox="1"/>
          <p:nvPr/>
        </p:nvSpPr>
        <p:spPr>
          <a:xfrm>
            <a:off x="241300" y="1075957"/>
            <a:ext cx="109366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Folded this looks like this.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AD98D1-D363-E3F3-2DD1-AC72BF1E3966}"/>
              </a:ext>
            </a:extLst>
          </p:cNvPr>
          <p:cNvSpPr txBox="1"/>
          <p:nvPr/>
        </p:nvSpPr>
        <p:spPr>
          <a:xfrm>
            <a:off x="849929" y="6285160"/>
            <a:ext cx="112775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https://jalammar.github.io/visualizing-neural-machine-translation-mechanics-of-seq2seq-models-with-attention/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D7F701-744C-B705-6A65-CDB25F5AC591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AFC31F-7206-4B76-1236-18CBB55EF5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C44ACD8-39D9-0D2A-60E7-90D1FECD5CD7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5437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q2seq_6">
            <a:hlinkClick r:id="" action="ppaction://media"/>
            <a:extLst>
              <a:ext uri="{FF2B5EF4-FFF2-40B4-BE49-F238E27FC236}">
                <a16:creationId xmlns:a16="http://schemas.microsoft.com/office/drawing/2014/main" id="{CB5B4DC0-51B9-4B5D-B904-AA11B4A88A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693" y="951891"/>
            <a:ext cx="10550769" cy="46599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81FA1C-4239-361C-C8A8-4C4E869BF8D6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RNN encoding - decoding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AF7E20-3A4D-A022-789D-AF77456C6BEB}"/>
              </a:ext>
            </a:extLst>
          </p:cNvPr>
          <p:cNvSpPr txBox="1"/>
          <p:nvPr/>
        </p:nvSpPr>
        <p:spPr>
          <a:xfrm>
            <a:off x="241300" y="1075957"/>
            <a:ext cx="1093665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Unfolded this looks like this. 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This creates a bottleneck in which all information in the input sequence needs to be encoded into the final hidden state vector.</a:t>
            </a:r>
          </a:p>
          <a:p>
            <a:r>
              <a:rPr lang="en-GB" sz="2000" dirty="0"/>
              <a:t>This puts limitations to the length of the input sequence.</a:t>
            </a:r>
          </a:p>
          <a:p>
            <a:endParaRPr lang="en-GB" sz="2000" dirty="0"/>
          </a:p>
          <a:p>
            <a:r>
              <a:rPr lang="en-GB" sz="20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B520BF-B3F1-EC37-6121-131224A090F0}"/>
              </a:ext>
            </a:extLst>
          </p:cNvPr>
          <p:cNvSpPr txBox="1"/>
          <p:nvPr/>
        </p:nvSpPr>
        <p:spPr>
          <a:xfrm>
            <a:off x="849929" y="6285160"/>
            <a:ext cx="112775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https://jalammar.github.io/visualizing-neural-machine-translation-mechanics-of-seq2seq-models-with-attention/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BC1A0B-CD2A-A085-6BBF-D0570A542E2E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A3AAF8-6B23-102E-277A-C788332ECF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9A3CA4-1F48-1ED9-8BAA-FD19FCC1724D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454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q2seq_7">
            <a:hlinkClick r:id="" action="ppaction://media"/>
            <a:extLst>
              <a:ext uri="{FF2B5EF4-FFF2-40B4-BE49-F238E27FC236}">
                <a16:creationId xmlns:a16="http://schemas.microsoft.com/office/drawing/2014/main" id="{2E028AE4-D0E7-406A-848A-C7644D8054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0128" y="1317150"/>
            <a:ext cx="9223442" cy="4044917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9C0FE95F-66FD-4BC9-BF40-237A66CB72CF}"/>
              </a:ext>
            </a:extLst>
          </p:cNvPr>
          <p:cNvSpPr txBox="1"/>
          <p:nvPr/>
        </p:nvSpPr>
        <p:spPr>
          <a:xfrm>
            <a:off x="358229" y="6477834"/>
            <a:ext cx="117286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400" dirty="0"/>
              <a:t>https://jalammar.github.io/visualizing-neural-machine-translation-mechanics-of-seq2seq-models-with-attention/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F582F1-D356-8DFB-35C7-4B0E03CE9320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RNN encoding - decoding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75482C-5622-F149-4B81-04D0BB4C886D}"/>
              </a:ext>
            </a:extLst>
          </p:cNvPr>
          <p:cNvSpPr txBox="1"/>
          <p:nvPr/>
        </p:nvSpPr>
        <p:spPr>
          <a:xfrm>
            <a:off x="241300" y="1075957"/>
            <a:ext cx="1093665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One way to solve this issue is to use a hidden state vectors to decode.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But this can create an information overflow during decoding.</a:t>
            </a:r>
          </a:p>
          <a:p>
            <a:r>
              <a:rPr lang="en-GB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26803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54D61E48-BF64-B2E7-2DBF-2A67A271D19B}"/>
              </a:ext>
            </a:extLst>
          </p:cNvPr>
          <p:cNvSpPr txBox="1"/>
          <p:nvPr/>
        </p:nvSpPr>
        <p:spPr>
          <a:xfrm>
            <a:off x="241300" y="1075957"/>
            <a:ext cx="112414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Where does the ball go next?</a:t>
            </a:r>
          </a:p>
          <a:p>
            <a:endParaRPr lang="en-GB" sz="2000" dirty="0"/>
          </a:p>
          <a:p>
            <a:endParaRPr lang="en-GB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26EE31-E540-F96B-F88D-C1714651A642}"/>
              </a:ext>
            </a:extLst>
          </p:cNvPr>
          <p:cNvSpPr/>
          <p:nvPr/>
        </p:nvSpPr>
        <p:spPr>
          <a:xfrm>
            <a:off x="5140568" y="2960076"/>
            <a:ext cx="1154723" cy="1154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172E15-B899-7D04-7826-E3E8EB3045C5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BDA6AF-4F70-3F36-5394-FC42C6043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55E49F9-C413-5A43-0954-AA1669B54EFF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3611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726D58D-C8A1-6CE8-BDB9-610266D7AA66}"/>
              </a:ext>
            </a:extLst>
          </p:cNvPr>
          <p:cNvSpPr txBox="1"/>
          <p:nvPr/>
        </p:nvSpPr>
        <p:spPr>
          <a:xfrm>
            <a:off x="241300" y="1075957"/>
            <a:ext cx="1093665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This issue can be solved by adding an </a:t>
            </a:r>
            <a:r>
              <a:rPr lang="en-GB" sz="2000" b="1" dirty="0"/>
              <a:t>attention layer</a:t>
            </a:r>
            <a:r>
              <a:rPr lang="en-GB" sz="2000" dirty="0"/>
              <a:t>. This is again a specialized architecture with </a:t>
            </a:r>
            <a:r>
              <a:rPr lang="en-GB" sz="2000" dirty="0" err="1"/>
              <a:t>modelparameters</a:t>
            </a:r>
            <a:r>
              <a:rPr lang="en-GB" sz="2000" dirty="0"/>
              <a:t> that learns to pay more or less attention to the specific hidden state vectors during each time-step in the decoding. 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 </a:t>
            </a:r>
          </a:p>
        </p:txBody>
      </p:sp>
      <p:pic>
        <p:nvPicPr>
          <p:cNvPr id="2" name="seq2seq_9">
            <a:hlinkClick r:id="" action="ppaction://media"/>
            <a:extLst>
              <a:ext uri="{FF2B5EF4-FFF2-40B4-BE49-F238E27FC236}">
                <a16:creationId xmlns:a16="http://schemas.microsoft.com/office/drawing/2014/main" id="{68195381-698C-4A25-B502-B738935429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4046" y="2216542"/>
            <a:ext cx="6978136" cy="30375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32B365-E5BF-3FB0-30B9-D6E1764A0360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learning to pay attention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A03C3F-5917-8ECD-C0D2-E1CA288D1637}"/>
              </a:ext>
            </a:extLst>
          </p:cNvPr>
          <p:cNvSpPr txBox="1"/>
          <p:nvPr/>
        </p:nvSpPr>
        <p:spPr>
          <a:xfrm>
            <a:off x="849929" y="6285160"/>
            <a:ext cx="112775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https://jalammar.github.io/visualizing-neural-machine-translation-mechanics-of-seq2seq-models-with-attention/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382011-A728-393A-B676-92C5483A5712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8B758A-8C8E-F50F-CD4C-2C3F1E7850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200540-8012-8707-EA51-13138380D663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1579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0EA47B92-9896-43F6-9E65-10BCA6E95F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988" y="1002321"/>
            <a:ext cx="5160566" cy="52663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445821-5404-1A0B-8FEB-39B1E96B4B6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learning to pay attention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5AF734-0C29-A713-F8EF-486677CF6470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14F7C9-E063-5648-7952-44243296A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751C19-D375-8F55-8D41-E4367723EC29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366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0A3F8F-F629-8CD7-5B6D-AC745A9C118A}"/>
              </a:ext>
            </a:extLst>
          </p:cNvPr>
          <p:cNvSpPr txBox="1"/>
          <p:nvPr/>
        </p:nvSpPr>
        <p:spPr>
          <a:xfrm>
            <a:off x="241300" y="1075957"/>
            <a:ext cx="551473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The transformer architecture is the current state of the art (I think…).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 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73510441-6AC3-408D-8DC3-1B8476C91A9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843" y="270096"/>
            <a:ext cx="4245458" cy="59822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A6DA16-AC24-FDB1-5A22-CB232DB9743A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attention is all you need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57C9FF-B3A7-3ECE-859F-01544052EF6F}"/>
              </a:ext>
            </a:extLst>
          </p:cNvPr>
          <p:cNvSpPr txBox="1"/>
          <p:nvPr/>
        </p:nvSpPr>
        <p:spPr>
          <a:xfrm>
            <a:off x="849929" y="6285160"/>
            <a:ext cx="112775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Ashish Vaswani et al., Attention is all you need. (NIPS'17)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D10126-92FA-08B1-5071-4AB43148C5F6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965DA4-7F84-3C83-2D57-FD6A03679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4BE8A14-B4D5-ADA8-4772-B8BE1F6FB109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618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54D61E48-BF64-B2E7-2DBF-2A67A271D19B}"/>
              </a:ext>
            </a:extLst>
          </p:cNvPr>
          <p:cNvSpPr txBox="1"/>
          <p:nvPr/>
        </p:nvSpPr>
        <p:spPr>
          <a:xfrm>
            <a:off x="241300" y="1075957"/>
            <a:ext cx="112414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Where does the ball go next?</a:t>
            </a:r>
          </a:p>
          <a:p>
            <a:endParaRPr lang="en-GB" sz="2000" dirty="0"/>
          </a:p>
          <a:p>
            <a:endParaRPr lang="en-GB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26EE31-E540-F96B-F88D-C1714651A642}"/>
              </a:ext>
            </a:extLst>
          </p:cNvPr>
          <p:cNvSpPr/>
          <p:nvPr/>
        </p:nvSpPr>
        <p:spPr>
          <a:xfrm>
            <a:off x="5140568" y="2960076"/>
            <a:ext cx="1154723" cy="1154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9617BBF-7E50-F63F-6335-016B5ACE8DA4}"/>
              </a:ext>
            </a:extLst>
          </p:cNvPr>
          <p:cNvCxnSpPr/>
          <p:nvPr/>
        </p:nvCxnSpPr>
        <p:spPr>
          <a:xfrm flipV="1">
            <a:off x="6371492" y="2373923"/>
            <a:ext cx="668216" cy="703385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80A651F-F85D-1D71-D651-1B512631254A}"/>
              </a:ext>
            </a:extLst>
          </p:cNvPr>
          <p:cNvCxnSpPr>
            <a:cxnSpLocks/>
          </p:cNvCxnSpPr>
          <p:nvPr/>
        </p:nvCxnSpPr>
        <p:spPr>
          <a:xfrm>
            <a:off x="6477000" y="4009292"/>
            <a:ext cx="990600" cy="75708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4CA5D9-8D75-8EE8-0252-A81E99F3AE08}"/>
              </a:ext>
            </a:extLst>
          </p:cNvPr>
          <p:cNvCxnSpPr>
            <a:cxnSpLocks/>
          </p:cNvCxnSpPr>
          <p:nvPr/>
        </p:nvCxnSpPr>
        <p:spPr>
          <a:xfrm flipH="1">
            <a:off x="3915508" y="3537437"/>
            <a:ext cx="908536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50EACAA-D93D-809D-9589-C84680E790D9}"/>
              </a:ext>
            </a:extLst>
          </p:cNvPr>
          <p:cNvSpPr txBox="1"/>
          <p:nvPr/>
        </p:nvSpPr>
        <p:spPr>
          <a:xfrm>
            <a:off x="6764215" y="3077308"/>
            <a:ext cx="6682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</a:rPr>
              <a:t>??</a:t>
            </a:r>
            <a:endParaRPr lang="LID4096" sz="3200" dirty="0">
              <a:solidFill>
                <a:schemeClr val="accent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BB1FB-2886-78BB-7186-FD3225099B17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8063F3-4DB0-7331-B6CC-CC40A7D50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91D31C-0F60-2DD4-39D0-4430D2A3552E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430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54D61E48-BF64-B2E7-2DBF-2A67A271D19B}"/>
              </a:ext>
            </a:extLst>
          </p:cNvPr>
          <p:cNvSpPr txBox="1"/>
          <p:nvPr/>
        </p:nvSpPr>
        <p:spPr>
          <a:xfrm>
            <a:off x="241300" y="1075957"/>
            <a:ext cx="112414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Where does the ball go next?</a:t>
            </a:r>
          </a:p>
          <a:p>
            <a:endParaRPr lang="en-GB" sz="2000" dirty="0"/>
          </a:p>
          <a:p>
            <a:endParaRPr lang="en-GB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26EE31-E540-F96B-F88D-C1714651A642}"/>
              </a:ext>
            </a:extLst>
          </p:cNvPr>
          <p:cNvSpPr/>
          <p:nvPr/>
        </p:nvSpPr>
        <p:spPr>
          <a:xfrm>
            <a:off x="5140568" y="2960076"/>
            <a:ext cx="1154723" cy="1154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39792E8-6BB4-5F39-CC02-3BA96A324912}"/>
              </a:ext>
            </a:extLst>
          </p:cNvPr>
          <p:cNvSpPr/>
          <p:nvPr/>
        </p:nvSpPr>
        <p:spPr>
          <a:xfrm>
            <a:off x="3774829" y="2960075"/>
            <a:ext cx="1154723" cy="115472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C6D124-6F04-F137-40C7-D46AFDBF0066}"/>
              </a:ext>
            </a:extLst>
          </p:cNvPr>
          <p:cNvSpPr/>
          <p:nvPr/>
        </p:nvSpPr>
        <p:spPr>
          <a:xfrm>
            <a:off x="2338752" y="2954211"/>
            <a:ext cx="1154723" cy="115472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D4DA943-BC95-BE62-EED8-657D2925BB43}"/>
              </a:ext>
            </a:extLst>
          </p:cNvPr>
          <p:cNvSpPr/>
          <p:nvPr/>
        </p:nvSpPr>
        <p:spPr>
          <a:xfrm>
            <a:off x="902675" y="2954211"/>
            <a:ext cx="1154723" cy="115472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D799C6-F617-AA5B-999C-A7AC63805130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A296FB-8DE0-44A0-26BE-AC868B3A0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8A4F13-CAF8-A1DD-AE88-1BA5B4AC1C4E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8113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54D61E48-BF64-B2E7-2DBF-2A67A271D19B}"/>
              </a:ext>
            </a:extLst>
          </p:cNvPr>
          <p:cNvSpPr txBox="1"/>
          <p:nvPr/>
        </p:nvSpPr>
        <p:spPr>
          <a:xfrm>
            <a:off x="241300" y="1075957"/>
            <a:ext cx="112414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Where does the ball go next?</a:t>
            </a:r>
          </a:p>
          <a:p>
            <a:endParaRPr lang="en-GB" sz="2000" dirty="0"/>
          </a:p>
          <a:p>
            <a:endParaRPr lang="en-GB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26EE31-E540-F96B-F88D-C1714651A642}"/>
              </a:ext>
            </a:extLst>
          </p:cNvPr>
          <p:cNvSpPr/>
          <p:nvPr/>
        </p:nvSpPr>
        <p:spPr>
          <a:xfrm>
            <a:off x="5140568" y="2960076"/>
            <a:ext cx="1154723" cy="1154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39792E8-6BB4-5F39-CC02-3BA96A324912}"/>
              </a:ext>
            </a:extLst>
          </p:cNvPr>
          <p:cNvSpPr/>
          <p:nvPr/>
        </p:nvSpPr>
        <p:spPr>
          <a:xfrm>
            <a:off x="3774829" y="2960075"/>
            <a:ext cx="1154723" cy="115472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C6D124-6F04-F137-40C7-D46AFDBF0066}"/>
              </a:ext>
            </a:extLst>
          </p:cNvPr>
          <p:cNvSpPr/>
          <p:nvPr/>
        </p:nvSpPr>
        <p:spPr>
          <a:xfrm>
            <a:off x="2338752" y="2954211"/>
            <a:ext cx="1154723" cy="115472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D4DA943-BC95-BE62-EED8-657D2925BB43}"/>
              </a:ext>
            </a:extLst>
          </p:cNvPr>
          <p:cNvSpPr/>
          <p:nvPr/>
        </p:nvSpPr>
        <p:spPr>
          <a:xfrm>
            <a:off x="902675" y="2954211"/>
            <a:ext cx="1154723" cy="115472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E7DC903-930B-2518-5EDC-2C6F19620B72}"/>
              </a:ext>
            </a:extLst>
          </p:cNvPr>
          <p:cNvCxnSpPr>
            <a:cxnSpLocks/>
          </p:cNvCxnSpPr>
          <p:nvPr/>
        </p:nvCxnSpPr>
        <p:spPr>
          <a:xfrm>
            <a:off x="6506307" y="3531572"/>
            <a:ext cx="1025770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C4E4956-8EB7-D4D2-061C-4F3242C9B5C7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89C430-D6AA-120A-7342-DA5E3DF44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B6CD4F-92D7-D6B4-57FE-E5A3B39FD80D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172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54D61E48-BF64-B2E7-2DBF-2A67A271D19B}"/>
              </a:ext>
            </a:extLst>
          </p:cNvPr>
          <p:cNvSpPr txBox="1"/>
          <p:nvPr/>
        </p:nvSpPr>
        <p:spPr>
          <a:xfrm>
            <a:off x="241300" y="1075957"/>
            <a:ext cx="1124145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text</a:t>
            </a:r>
          </a:p>
          <a:p>
            <a:endParaRPr lang="en-GB" sz="2000" dirty="0"/>
          </a:p>
          <a:p>
            <a:r>
              <a:rPr lang="en-GB" sz="2000" dirty="0"/>
              <a:t>video streams</a:t>
            </a:r>
          </a:p>
          <a:p>
            <a:endParaRPr lang="en-GB" sz="2000" dirty="0"/>
          </a:p>
          <a:p>
            <a:r>
              <a:rPr lang="en-GB" sz="2000" dirty="0"/>
              <a:t>audio streams</a:t>
            </a:r>
          </a:p>
          <a:p>
            <a:endParaRPr lang="en-GB" sz="2000" dirty="0"/>
          </a:p>
          <a:p>
            <a:r>
              <a:rPr lang="en-GB" sz="2000" dirty="0"/>
              <a:t>genomics, transcriptomics, proteomics</a:t>
            </a:r>
          </a:p>
          <a:p>
            <a:endParaRPr lang="en-GB" sz="2000" dirty="0"/>
          </a:p>
          <a:p>
            <a:r>
              <a:rPr lang="en-GB" sz="2000" dirty="0"/>
              <a:t>stock markets</a:t>
            </a:r>
          </a:p>
          <a:p>
            <a:endParaRPr lang="en-GB" sz="2000" dirty="0"/>
          </a:p>
          <a:p>
            <a:r>
              <a:rPr lang="en-GB" sz="2000" dirty="0"/>
              <a:t>weather, climate</a:t>
            </a:r>
          </a:p>
          <a:p>
            <a:endParaRPr lang="en-GB" sz="2000" dirty="0"/>
          </a:p>
          <a:p>
            <a:r>
              <a:rPr lang="en-GB" sz="2000" dirty="0"/>
              <a:t>electrocardiogram</a:t>
            </a:r>
          </a:p>
          <a:p>
            <a:endParaRPr lang="en-GB" sz="2000" dirty="0"/>
          </a:p>
          <a:p>
            <a:r>
              <a:rPr lang="en-GB" sz="2000" dirty="0"/>
              <a:t>…</a:t>
            </a:r>
          </a:p>
          <a:p>
            <a:endParaRPr lang="en-GB" sz="2000" dirty="0"/>
          </a:p>
          <a:p>
            <a:endParaRPr lang="en-GB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8434" name="Picture 2" descr="Infographic: Facebook's Turbulent 10 Years on the Stock Market | Statista">
            <a:extLst>
              <a:ext uri="{FF2B5EF4-FFF2-40B4-BE49-F238E27FC236}">
                <a16:creationId xmlns:a16="http://schemas.microsoft.com/office/drawing/2014/main" id="{5312E6D0-5BA6-A968-2C3E-A50D59BAA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6768" y="258037"/>
            <a:ext cx="6154616" cy="615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233F16-DAE2-C48C-031C-3ECA10A234FA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DE3AF1-32F0-7F59-DAFE-1F7B49EEB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CE6FC45-1874-EA76-12C2-5093B6B0A732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7118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54D61E48-BF64-B2E7-2DBF-2A67A271D19B}"/>
              </a:ext>
            </a:extLst>
          </p:cNvPr>
          <p:cNvSpPr txBox="1"/>
          <p:nvPr/>
        </p:nvSpPr>
        <p:spPr>
          <a:xfrm>
            <a:off x="241300" y="1075957"/>
            <a:ext cx="101746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Sequences can have variable length, which makes it hard to represent them as fixed length feature vectors. </a:t>
            </a:r>
          </a:p>
          <a:p>
            <a:endParaRPr lang="en-GB" sz="2000" dirty="0"/>
          </a:p>
          <a:p>
            <a:r>
              <a:rPr lang="en-GB" sz="2000" dirty="0"/>
              <a:t>The </a:t>
            </a:r>
            <a:r>
              <a:rPr lang="en-GB" sz="2000" b="1" dirty="0"/>
              <a:t>recurrent neural network </a:t>
            </a:r>
            <a:r>
              <a:rPr lang="en-GB" sz="2000" dirty="0"/>
              <a:t>module is designed to tackle this issue.</a:t>
            </a:r>
          </a:p>
          <a:p>
            <a:endParaRPr lang="en-GB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5CCF08-0AF0-A874-3BFD-4CAF8E247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9405" y="2807715"/>
            <a:ext cx="4642626" cy="2828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364488-31FA-2FF5-41C0-09C1C053D456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141F75-5DB8-1008-58B5-F8EF2D616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D9E7FE-F7CB-3464-C2B8-8F70C3F6960B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058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01A730E-47AF-17C0-E46B-710657EC3DF5}"/>
              </a:ext>
            </a:extLst>
          </p:cNvPr>
          <p:cNvSpPr/>
          <p:nvPr/>
        </p:nvSpPr>
        <p:spPr>
          <a:xfrm>
            <a:off x="879230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51376-E54A-9C1B-CF5F-518C69339E8C}"/>
              </a:ext>
            </a:extLst>
          </p:cNvPr>
          <p:cNvSpPr/>
          <p:nvPr/>
        </p:nvSpPr>
        <p:spPr>
          <a:xfrm>
            <a:off x="943705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709CDC-1098-E8DD-96EB-5964BC292B6B}"/>
              </a:ext>
            </a:extLst>
          </p:cNvPr>
          <p:cNvSpPr/>
          <p:nvPr/>
        </p:nvSpPr>
        <p:spPr>
          <a:xfrm>
            <a:off x="943706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9D933C-B076-D9AB-D21A-2D9949FC4AD9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1242644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B18982-4594-0872-AEC2-849EA6AE2C1C}"/>
              </a:ext>
            </a:extLst>
          </p:cNvPr>
          <p:cNvCxnSpPr/>
          <p:nvPr/>
        </p:nvCxnSpPr>
        <p:spPr>
          <a:xfrm flipV="1">
            <a:off x="1242643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DFF7BE-192D-FCB1-A9B8-315C5CB59C45}"/>
              </a:ext>
            </a:extLst>
          </p:cNvPr>
          <p:cNvSpPr/>
          <p:nvPr/>
        </p:nvSpPr>
        <p:spPr>
          <a:xfrm>
            <a:off x="4337538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384C77-EE18-F84D-D437-3AFA7671E872}"/>
              </a:ext>
            </a:extLst>
          </p:cNvPr>
          <p:cNvSpPr/>
          <p:nvPr/>
        </p:nvSpPr>
        <p:spPr>
          <a:xfrm>
            <a:off x="4402013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C9D1CD-2B4F-F050-39B0-8BC9CDF8681C}"/>
              </a:ext>
            </a:extLst>
          </p:cNvPr>
          <p:cNvCxnSpPr>
            <a:stCxn id="9" idx="0"/>
            <a:endCxn id="8" idx="2"/>
          </p:cNvCxnSpPr>
          <p:nvPr/>
        </p:nvCxnSpPr>
        <p:spPr>
          <a:xfrm flipV="1">
            <a:off x="4700952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CF1CF81-6C04-9D2F-653E-C9FA6341A924}"/>
              </a:ext>
            </a:extLst>
          </p:cNvPr>
          <p:cNvSpPr/>
          <p:nvPr/>
        </p:nvSpPr>
        <p:spPr>
          <a:xfrm>
            <a:off x="5363303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CB22768-6C44-860C-5EC8-E7EFA649BDE8}"/>
              </a:ext>
            </a:extLst>
          </p:cNvPr>
          <p:cNvSpPr/>
          <p:nvPr/>
        </p:nvSpPr>
        <p:spPr>
          <a:xfrm>
            <a:off x="5427778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136836-64E0-AF99-E9ED-1465D84CD048}"/>
              </a:ext>
            </a:extLst>
          </p:cNvPr>
          <p:cNvCxnSpPr>
            <a:stCxn id="14" idx="0"/>
            <a:endCxn id="13" idx="2"/>
          </p:cNvCxnSpPr>
          <p:nvPr/>
        </p:nvCxnSpPr>
        <p:spPr>
          <a:xfrm flipV="1">
            <a:off x="5726717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75BE5E8-AB2E-FE1F-04C5-0AB6B10C308A}"/>
              </a:ext>
            </a:extLst>
          </p:cNvPr>
          <p:cNvSpPr/>
          <p:nvPr/>
        </p:nvSpPr>
        <p:spPr>
          <a:xfrm>
            <a:off x="6386129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6612F79-B859-7C3A-CE57-E5DF9E5BD3B9}"/>
              </a:ext>
            </a:extLst>
          </p:cNvPr>
          <p:cNvSpPr/>
          <p:nvPr/>
        </p:nvSpPr>
        <p:spPr>
          <a:xfrm>
            <a:off x="6450604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2E7029B-0ACA-76B0-AD71-D98130000C86}"/>
              </a:ext>
            </a:extLst>
          </p:cNvPr>
          <p:cNvSpPr/>
          <p:nvPr/>
        </p:nvSpPr>
        <p:spPr>
          <a:xfrm>
            <a:off x="6450605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D0B76F-7C8F-FB12-EE32-18E9DA6B9AD2}"/>
              </a:ext>
            </a:extLst>
          </p:cNvPr>
          <p:cNvCxnSpPr>
            <a:stCxn id="20" idx="0"/>
            <a:endCxn id="19" idx="2"/>
          </p:cNvCxnSpPr>
          <p:nvPr/>
        </p:nvCxnSpPr>
        <p:spPr>
          <a:xfrm flipV="1">
            <a:off x="6749543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AF27CE-636B-7584-2C6B-1BF2D077A7CA}"/>
              </a:ext>
            </a:extLst>
          </p:cNvPr>
          <p:cNvCxnSpPr/>
          <p:nvPr/>
        </p:nvCxnSpPr>
        <p:spPr>
          <a:xfrm flipV="1">
            <a:off x="6749542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2A648-2EA0-B9C9-20EA-9D1581EB040C}"/>
              </a:ext>
            </a:extLst>
          </p:cNvPr>
          <p:cNvCxnSpPr/>
          <p:nvPr/>
        </p:nvCxnSpPr>
        <p:spPr>
          <a:xfrm>
            <a:off x="2995246" y="949569"/>
            <a:ext cx="0" cy="50467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D4E42B2-9BDC-ECC5-B24B-15E6E7D7339A}"/>
              </a:ext>
            </a:extLst>
          </p:cNvPr>
          <p:cNvSpPr txBox="1"/>
          <p:nvPr/>
        </p:nvSpPr>
        <p:spPr>
          <a:xfrm>
            <a:off x="439615" y="4906108"/>
            <a:ext cx="7022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   one to one                                                                many to one</a:t>
            </a:r>
            <a:endParaRPr lang="LID4096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D6BFF19-99FD-E136-5586-7F10EF450441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064369" y="2919046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2B6923-CB20-B1E7-7BA9-935D87235DCF}"/>
              </a:ext>
            </a:extLst>
          </p:cNvPr>
          <p:cNvCxnSpPr>
            <a:cxnSpLocks/>
          </p:cNvCxnSpPr>
          <p:nvPr/>
        </p:nvCxnSpPr>
        <p:spPr>
          <a:xfrm>
            <a:off x="6090134" y="2901461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ACA5C15-85C9-03F4-5269-B14EBFEACDFE}"/>
              </a:ext>
            </a:extLst>
          </p:cNvPr>
          <p:cNvSpPr txBox="1"/>
          <p:nvPr/>
        </p:nvSpPr>
        <p:spPr>
          <a:xfrm>
            <a:off x="8464062" y="1365738"/>
            <a:ext cx="32179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sentiment classification</a:t>
            </a:r>
          </a:p>
          <a:p>
            <a:endParaRPr lang="en-GB" dirty="0"/>
          </a:p>
          <a:p>
            <a:r>
              <a:rPr lang="en-GB" dirty="0"/>
              <a:t>protein function prediction</a:t>
            </a:r>
          </a:p>
          <a:p>
            <a:endParaRPr lang="en-GB" dirty="0"/>
          </a:p>
          <a:p>
            <a:r>
              <a:rPr lang="en-GB" dirty="0"/>
              <a:t>stock market price prediction</a:t>
            </a:r>
          </a:p>
          <a:p>
            <a:endParaRPr lang="en-GB" dirty="0"/>
          </a:p>
          <a:p>
            <a:r>
              <a:rPr lang="en-GB" dirty="0"/>
              <a:t>gene expression prediction</a:t>
            </a:r>
          </a:p>
          <a:p>
            <a:endParaRPr lang="en-GB" dirty="0"/>
          </a:p>
          <a:p>
            <a:r>
              <a:rPr lang="en-GB" dirty="0"/>
              <a:t>video topic classification</a:t>
            </a:r>
          </a:p>
          <a:p>
            <a:endParaRPr lang="en-GB" dirty="0"/>
          </a:p>
          <a:p>
            <a:r>
              <a:rPr lang="en-GB" dirty="0"/>
              <a:t>…</a:t>
            </a:r>
            <a:endParaRPr lang="LID4096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D8AD8F-5D8F-1E27-E680-761D666D2019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C86756A5-5458-8C11-5C3D-E94882846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119FE26-1FB1-3053-3A56-BF44F1FB6191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0788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B0604020202020204" pitchFamily="34" charset="0"/>
                <a:cs typeface="Helvetica" panose="020B0604020202020204" pitchFamily="34" charset="0"/>
              </a:rPr>
              <a:t>sequence modeling</a:t>
            </a:r>
            <a:endParaRPr lang="en-GB" sz="2800" dirty="0">
              <a:ea typeface="Lato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01A730E-47AF-17C0-E46B-710657EC3DF5}"/>
              </a:ext>
            </a:extLst>
          </p:cNvPr>
          <p:cNvSpPr/>
          <p:nvPr/>
        </p:nvSpPr>
        <p:spPr>
          <a:xfrm>
            <a:off x="879230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51376-E54A-9C1B-CF5F-518C69339E8C}"/>
              </a:ext>
            </a:extLst>
          </p:cNvPr>
          <p:cNvSpPr/>
          <p:nvPr/>
        </p:nvSpPr>
        <p:spPr>
          <a:xfrm>
            <a:off x="943705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709CDC-1098-E8DD-96EB-5964BC292B6B}"/>
              </a:ext>
            </a:extLst>
          </p:cNvPr>
          <p:cNvSpPr/>
          <p:nvPr/>
        </p:nvSpPr>
        <p:spPr>
          <a:xfrm>
            <a:off x="943706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9D933C-B076-D9AB-D21A-2D9949FC4AD9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1242644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B18982-4594-0872-AEC2-849EA6AE2C1C}"/>
              </a:ext>
            </a:extLst>
          </p:cNvPr>
          <p:cNvCxnSpPr/>
          <p:nvPr/>
        </p:nvCxnSpPr>
        <p:spPr>
          <a:xfrm flipV="1">
            <a:off x="1242643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DFF7BE-192D-FCB1-A9B8-315C5CB59C45}"/>
              </a:ext>
            </a:extLst>
          </p:cNvPr>
          <p:cNvSpPr/>
          <p:nvPr/>
        </p:nvSpPr>
        <p:spPr>
          <a:xfrm>
            <a:off x="4337538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384C77-EE18-F84D-D437-3AFA7671E872}"/>
              </a:ext>
            </a:extLst>
          </p:cNvPr>
          <p:cNvSpPr/>
          <p:nvPr/>
        </p:nvSpPr>
        <p:spPr>
          <a:xfrm>
            <a:off x="4402013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C9D1CD-2B4F-F050-39B0-8BC9CDF8681C}"/>
              </a:ext>
            </a:extLst>
          </p:cNvPr>
          <p:cNvCxnSpPr>
            <a:stCxn id="9" idx="0"/>
            <a:endCxn id="8" idx="2"/>
          </p:cNvCxnSpPr>
          <p:nvPr/>
        </p:nvCxnSpPr>
        <p:spPr>
          <a:xfrm flipV="1">
            <a:off x="4700952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CF1CF81-6C04-9D2F-653E-C9FA6341A924}"/>
              </a:ext>
            </a:extLst>
          </p:cNvPr>
          <p:cNvSpPr/>
          <p:nvPr/>
        </p:nvSpPr>
        <p:spPr>
          <a:xfrm>
            <a:off x="5363303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CB22768-6C44-860C-5EC8-E7EFA649BDE8}"/>
              </a:ext>
            </a:extLst>
          </p:cNvPr>
          <p:cNvSpPr/>
          <p:nvPr/>
        </p:nvSpPr>
        <p:spPr>
          <a:xfrm>
            <a:off x="5427778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7136836-64E0-AF99-E9ED-1465D84CD048}"/>
              </a:ext>
            </a:extLst>
          </p:cNvPr>
          <p:cNvCxnSpPr>
            <a:stCxn id="14" idx="0"/>
            <a:endCxn id="13" idx="2"/>
          </p:cNvCxnSpPr>
          <p:nvPr/>
        </p:nvCxnSpPr>
        <p:spPr>
          <a:xfrm flipV="1">
            <a:off x="5726717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75BE5E8-AB2E-FE1F-04C5-0AB6B10C308A}"/>
              </a:ext>
            </a:extLst>
          </p:cNvPr>
          <p:cNvSpPr/>
          <p:nvPr/>
        </p:nvSpPr>
        <p:spPr>
          <a:xfrm>
            <a:off x="6386129" y="2409092"/>
            <a:ext cx="726831" cy="101990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6612F79-B859-7C3A-CE57-E5DF9E5BD3B9}"/>
              </a:ext>
            </a:extLst>
          </p:cNvPr>
          <p:cNvSpPr/>
          <p:nvPr/>
        </p:nvSpPr>
        <p:spPr>
          <a:xfrm>
            <a:off x="6450604" y="3933093"/>
            <a:ext cx="597877" cy="5978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2E7029B-0ACA-76B0-AD71-D98130000C86}"/>
              </a:ext>
            </a:extLst>
          </p:cNvPr>
          <p:cNvSpPr/>
          <p:nvPr/>
        </p:nvSpPr>
        <p:spPr>
          <a:xfrm>
            <a:off x="6450605" y="1307122"/>
            <a:ext cx="597877" cy="597877"/>
          </a:xfrm>
          <a:prstGeom prst="ellipse">
            <a:avLst/>
          </a:prstGeom>
          <a:solidFill>
            <a:srgbClr val="D0C5E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D0B76F-7C8F-FB12-EE32-18E9DA6B9AD2}"/>
              </a:ext>
            </a:extLst>
          </p:cNvPr>
          <p:cNvCxnSpPr>
            <a:stCxn id="20" idx="0"/>
            <a:endCxn id="19" idx="2"/>
          </p:cNvCxnSpPr>
          <p:nvPr/>
        </p:nvCxnSpPr>
        <p:spPr>
          <a:xfrm flipV="1">
            <a:off x="6749543" y="3429000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AF27CE-636B-7584-2C6B-1BF2D077A7CA}"/>
              </a:ext>
            </a:extLst>
          </p:cNvPr>
          <p:cNvCxnSpPr/>
          <p:nvPr/>
        </p:nvCxnSpPr>
        <p:spPr>
          <a:xfrm flipV="1">
            <a:off x="6749542" y="1904999"/>
            <a:ext cx="2" cy="504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2A648-2EA0-B9C9-20EA-9D1581EB040C}"/>
              </a:ext>
            </a:extLst>
          </p:cNvPr>
          <p:cNvCxnSpPr/>
          <p:nvPr/>
        </p:nvCxnSpPr>
        <p:spPr>
          <a:xfrm>
            <a:off x="2995246" y="949569"/>
            <a:ext cx="0" cy="50467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D4E42B2-9BDC-ECC5-B24B-15E6E7D7339A}"/>
              </a:ext>
            </a:extLst>
          </p:cNvPr>
          <p:cNvSpPr txBox="1"/>
          <p:nvPr/>
        </p:nvSpPr>
        <p:spPr>
          <a:xfrm>
            <a:off x="439615" y="4906108"/>
            <a:ext cx="7022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   one to one                                                                many to one</a:t>
            </a:r>
            <a:endParaRPr lang="LID4096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D6BFF19-99FD-E136-5586-7F10EF450441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064369" y="2919046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2B6923-CB20-B1E7-7BA9-935D87235DCF}"/>
              </a:ext>
            </a:extLst>
          </p:cNvPr>
          <p:cNvCxnSpPr>
            <a:cxnSpLocks/>
          </p:cNvCxnSpPr>
          <p:nvPr/>
        </p:nvCxnSpPr>
        <p:spPr>
          <a:xfrm>
            <a:off x="6090134" y="2901461"/>
            <a:ext cx="298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F3736C4-B4D2-E37E-B59D-BBE7089254AC}"/>
              </a:ext>
            </a:extLst>
          </p:cNvPr>
          <p:cNvSpPr txBox="1"/>
          <p:nvPr/>
        </p:nvSpPr>
        <p:spPr>
          <a:xfrm>
            <a:off x="8452338" y="4309627"/>
            <a:ext cx="348175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classroom with students discussing the future of AI in healthcare, photorealistic.</a:t>
            </a:r>
            <a:endParaRPr lang="LID4096" dirty="0"/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CF3048C2-8301-72DA-790A-A65DD2DA8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5784" y="694594"/>
            <a:ext cx="3238499" cy="3238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2A87B2D-09EA-B5CF-5FEA-32288B0667A1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6D2092C-9700-12EC-250F-95F5D9E83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C5899E8-7D88-C92E-2818-D8FD84883FBA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226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988</Words>
  <Application>Microsoft Office PowerPoint</Application>
  <PresentationFormat>Widescreen</PresentationFormat>
  <Paragraphs>250</Paragraphs>
  <Slides>22</Slides>
  <Notes>22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Sven Degroeve</dc:creator>
  <cp:lastModifiedBy>Sven Degroeve</cp:lastModifiedBy>
  <cp:revision>1</cp:revision>
  <dcterms:created xsi:type="dcterms:W3CDTF">2023-04-14T15:30:09Z</dcterms:created>
  <dcterms:modified xsi:type="dcterms:W3CDTF">2023-04-14T15:30:59Z</dcterms:modified>
</cp:coreProperties>
</file>

<file path=docProps/thumbnail.jpeg>
</file>